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embeddedFontLst>
    <p:embeddedFont>
      <p:font typeface="Lato"/>
      <p:regular r:id="rId46"/>
      <p:bold r:id="rId47"/>
      <p:italic r:id="rId48"/>
      <p:boldItalic r:id="rId49"/>
    </p:embeddedFont>
    <p:embeddedFont>
      <p:font typeface="Lato Light"/>
      <p:regular r:id="rId50"/>
      <p:bold r:id="rId51"/>
      <p:italic r:id="rId52"/>
      <p:boldItalic r:id="rId53"/>
    </p:embeddedFont>
    <p:embeddedFont>
      <p:font typeface="Quattrocento Sans"/>
      <p:regular r:id="rId54"/>
      <p:bold r:id="rId55"/>
      <p:italic r:id="rId56"/>
      <p:boldItalic r:id="rId57"/>
    </p:embeddedFont>
    <p:embeddedFont>
      <p:font typeface="Helvetica Neue"/>
      <p:regular r:id="rId58"/>
      <p:bold r:id="rId59"/>
      <p:italic r:id="rId60"/>
      <p:boldItalic r:id="rId61"/>
    </p:embeddedFont>
    <p:embeddedFont>
      <p:font typeface="Century Gothic"/>
      <p:bold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Lato-regular.fntdata"/><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CenturyGothic-bold.fntdata"/><Relationship Id="rId61" Type="http://schemas.openxmlformats.org/officeDocument/2006/relationships/font" Target="fonts/HelveticaNeue-boldItalic.fntdata"/><Relationship Id="rId20" Type="http://schemas.openxmlformats.org/officeDocument/2006/relationships/slide" Target="slides/slide14.xml"/><Relationship Id="rId63" Type="http://schemas.openxmlformats.org/officeDocument/2006/relationships/font" Target="fonts/CenturyGothic-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HelveticaNeue-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Light-bold.fntdata"/><Relationship Id="rId50" Type="http://schemas.openxmlformats.org/officeDocument/2006/relationships/font" Target="fonts/LatoLight-regular.fntdata"/><Relationship Id="rId53" Type="http://schemas.openxmlformats.org/officeDocument/2006/relationships/font" Target="fonts/LatoLight-boldItalic.fntdata"/><Relationship Id="rId52" Type="http://schemas.openxmlformats.org/officeDocument/2006/relationships/font" Target="fonts/LatoLight-italic.fntdata"/><Relationship Id="rId11" Type="http://schemas.openxmlformats.org/officeDocument/2006/relationships/slide" Target="slides/slide5.xml"/><Relationship Id="rId55" Type="http://schemas.openxmlformats.org/officeDocument/2006/relationships/font" Target="fonts/QuattrocentoSans-bold.fntdata"/><Relationship Id="rId10" Type="http://schemas.openxmlformats.org/officeDocument/2006/relationships/slide" Target="slides/slide4.xml"/><Relationship Id="rId54" Type="http://schemas.openxmlformats.org/officeDocument/2006/relationships/font" Target="fonts/QuattrocentoSans-regular.fntdata"/><Relationship Id="rId13" Type="http://schemas.openxmlformats.org/officeDocument/2006/relationships/slide" Target="slides/slide7.xml"/><Relationship Id="rId57" Type="http://schemas.openxmlformats.org/officeDocument/2006/relationships/font" Target="fonts/QuattrocentoSans-boldItalic.fntdata"/><Relationship Id="rId12" Type="http://schemas.openxmlformats.org/officeDocument/2006/relationships/slide" Target="slides/slide6.xml"/><Relationship Id="rId56" Type="http://schemas.openxmlformats.org/officeDocument/2006/relationships/font" Target="fonts/QuattrocentoSans-italic.fntdata"/><Relationship Id="rId15" Type="http://schemas.openxmlformats.org/officeDocument/2006/relationships/slide" Target="slides/slide9.xml"/><Relationship Id="rId59" Type="http://schemas.openxmlformats.org/officeDocument/2006/relationships/font" Target="fonts/HelveticaNeue-bold.fntdata"/><Relationship Id="rId14" Type="http://schemas.openxmlformats.org/officeDocument/2006/relationships/slide" Target="slides/slide8.xml"/><Relationship Id="rId58" Type="http://schemas.openxmlformats.org/officeDocument/2006/relationships/font" Target="fonts/HelveticaNeue-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d9dac95a4c_2_76: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3d9dac95a4c_2_7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9a636518cd_0_102: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39a636518cd_0_102: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39a636518cd_0_102: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9a636518cd_0_115: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39a636518cd_0_11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39a636518cd_0_115: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9a636518cd_0_125: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39a636518cd_0_12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39a636518cd_0_125: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9a636518cd_0_154: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39a636518cd_0_15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39a636518cd_0_154: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9a636518cd_0_136: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39a636518cd_0_136: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39a636518cd_0_136: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9a636518cd_0_145: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39a636518cd_0_14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39a636518cd_0_145: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da8d95eb80_0_62: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3da8d95eb80_0_62: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3da8d95eb80_0_62: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d9dac95a4c_2_49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3d9dac95a4c_2_49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d9dac95a4c_2_163: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3d9dac95a4c_2_16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 </a:t>
            </a:r>
            <a:r>
              <a:rPr b="0" i="1" lang="en" sz="1200" u="none" strike="noStrike">
                <a:solidFill>
                  <a:schemeClr val="dk1"/>
                </a:solidFill>
                <a:latin typeface="Calibri"/>
                <a:ea typeface="Calibri"/>
                <a:cs typeface="Calibri"/>
                <a:sym typeface="Calibri"/>
              </a:rPr>
              <a:t>Feedback Loop</a:t>
            </a:r>
            <a:r>
              <a:rPr b="0" i="0" lang="en" sz="1200" u="none" strike="noStrike">
                <a:solidFill>
                  <a:schemeClr val="dk1"/>
                </a:solidFill>
                <a:latin typeface="Calibri"/>
                <a:ea typeface="Calibri"/>
                <a:cs typeface="Calibri"/>
                <a:sym typeface="Calibri"/>
              </a:rPr>
              <a:t> — built-in email/SMS replies, timely updates, comms tied to issue records.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 </a:t>
            </a:r>
            <a:r>
              <a:rPr b="0" i="1" lang="en" sz="1200" u="none" strike="noStrike">
                <a:solidFill>
                  <a:schemeClr val="dk1"/>
                </a:solidFill>
                <a:latin typeface="Calibri"/>
                <a:ea typeface="Calibri"/>
                <a:cs typeface="Calibri"/>
                <a:sym typeface="Calibri"/>
              </a:rPr>
              <a:t>Staff Empowerment</a:t>
            </a:r>
            <a:r>
              <a:rPr b="0" i="0" lang="en" sz="1200" u="none" strike="noStrike">
                <a:solidFill>
                  <a:schemeClr val="dk1"/>
                </a:solidFill>
                <a:latin typeface="Calibri"/>
                <a:ea typeface="Calibri"/>
                <a:cs typeface="Calibri"/>
                <a:sym typeface="Calibri"/>
              </a:rPr>
              <a:t> — staff see real progress, transparency replaces vague handling, trust in leadership grows.</a:t>
            </a:r>
            <a:endParaRPr/>
          </a:p>
        </p:txBody>
      </p:sp>
      <p:sp>
        <p:nvSpPr>
          <p:cNvPr id="345" name="Google Shape;345;g3d9dac95a4c_2_16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d9dac95a4c_2_206: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g3d9dac95a4c_2_20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 </a:t>
            </a:r>
            <a:r>
              <a:rPr b="0" i="1" lang="en" sz="1200" u="none" strike="noStrike">
                <a:solidFill>
                  <a:schemeClr val="dk1"/>
                </a:solidFill>
                <a:latin typeface="Calibri"/>
                <a:ea typeface="Calibri"/>
                <a:cs typeface="Calibri"/>
                <a:sym typeface="Calibri"/>
              </a:rPr>
              <a:t>Identify Patterns</a:t>
            </a:r>
            <a:r>
              <a:rPr b="0" i="0" lang="en" sz="1200" u="none" strike="noStrike">
                <a:solidFill>
                  <a:schemeClr val="dk1"/>
                </a:solidFill>
                <a:latin typeface="Calibri"/>
                <a:ea typeface="Calibri"/>
                <a:cs typeface="Calibri"/>
                <a:sym typeface="Calibri"/>
              </a:rPr>
              <a:t> — surfaces recurring problems, spots policy violations, enables proactive solutions.</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 </a:t>
            </a:r>
            <a:r>
              <a:rPr b="0" i="1" lang="en" sz="1200" u="none" strike="noStrike">
                <a:solidFill>
                  <a:schemeClr val="dk1"/>
                </a:solidFill>
                <a:latin typeface="Calibri"/>
                <a:ea typeface="Calibri"/>
                <a:cs typeface="Calibri"/>
                <a:sym typeface="Calibri"/>
              </a:rPr>
              <a:t>ILS Patron Integration</a:t>
            </a:r>
            <a:r>
              <a:rPr b="0" i="0" lang="en" sz="1200" u="none" strike="noStrike">
                <a:solidFill>
                  <a:schemeClr val="dk1"/>
                </a:solidFill>
                <a:latin typeface="Calibri"/>
                <a:ea typeface="Calibri"/>
                <a:cs typeface="Calibri"/>
                <a:sym typeface="Calibri"/>
              </a:rPr>
              <a:t> — patron database via ILS, full context without platform-switching, nothing falls through cracks.</a:t>
            </a:r>
            <a:endParaRPr/>
          </a:p>
        </p:txBody>
      </p:sp>
      <p:sp>
        <p:nvSpPr>
          <p:cNvPr id="369" name="Google Shape;369;g3d9dac95a4c_2_20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d9dac95a4c_2_108: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3d9dac95a4c_2_10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1" lang="en" sz="1200" u="none" strike="noStrike">
                <a:solidFill>
                  <a:schemeClr val="dk1"/>
                </a:solidFill>
                <a:latin typeface="Calibri"/>
                <a:ea typeface="Calibri"/>
                <a:cs typeface="Calibri"/>
                <a:sym typeface="Calibri"/>
              </a:rPr>
              <a:t>Scattered Reporting</a:t>
            </a:r>
            <a:r>
              <a:rPr b="0" i="0" lang="en" sz="1200" u="none" strike="noStrike">
                <a:solidFill>
                  <a:schemeClr val="dk1"/>
                </a:solidFill>
                <a:latin typeface="Calibri"/>
                <a:ea typeface="Calibri"/>
                <a:cs typeface="Calibri"/>
                <a:sym typeface="Calibri"/>
              </a:rPr>
              <a:t> — email, paper, word-of-mouth, no standardized forms, critical details lost</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 </a:t>
            </a:r>
            <a:r>
              <a:rPr b="0" i="1" lang="en" sz="1200" u="none" strike="noStrike">
                <a:solidFill>
                  <a:schemeClr val="dk1"/>
                </a:solidFill>
                <a:latin typeface="Calibri"/>
                <a:ea typeface="Calibri"/>
                <a:cs typeface="Calibri"/>
                <a:sym typeface="Calibri"/>
              </a:rPr>
              <a:t>No Follow-Through</a:t>
            </a:r>
            <a:r>
              <a:rPr b="0" i="0" lang="en" sz="1200" u="none" strike="noStrike">
                <a:solidFill>
                  <a:schemeClr val="dk1"/>
                </a:solidFill>
                <a:latin typeface="Calibri"/>
                <a:ea typeface="Calibri"/>
                <a:cs typeface="Calibri"/>
                <a:sym typeface="Calibri"/>
              </a:rPr>
              <a:t>— patrons/staff never hear back, no accountability creating an environment of distrust.</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Is it in email? On a document? Not having Issues/Incidents centralized ensures inaccurate reporting and no ability to track year over year.</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Do a percentage of your issues/incidents came from the same reoccurring patrons? How can you identify repeat patterns without annecdotes</a:t>
            </a:r>
            <a:endParaRPr/>
          </a:p>
        </p:txBody>
      </p:sp>
      <p:sp>
        <p:nvSpPr>
          <p:cNvPr id="153" name="Google Shape;153;g3d9dac95a4c_2_10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d9dac95a4c_2_22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g3d9dac95a4c_2_2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1" lang="en" sz="1200" u="none" strike="noStrike">
                <a:solidFill>
                  <a:schemeClr val="dk1"/>
                </a:solidFill>
                <a:latin typeface="Calibri"/>
                <a:ea typeface="Calibri"/>
                <a:cs typeface="Calibri"/>
                <a:sym typeface="Calibri"/>
              </a:rPr>
              <a:t>Connected Ecosystem</a:t>
            </a:r>
            <a:r>
              <a:rPr b="0" i="0" lang="en" sz="1200" u="none" strike="noStrike">
                <a:solidFill>
                  <a:schemeClr val="dk1"/>
                </a:solidFill>
                <a:latin typeface="Calibri"/>
                <a:ea typeface="Calibri"/>
                <a:cs typeface="Calibri"/>
                <a:sym typeface="Calibri"/>
              </a:rPr>
              <a:t> — integrates with LibCal, LibMaps, LibAnswers; drop pins for incidents; report via LibChat.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1" lang="en" sz="1200" u="none" strike="noStrike">
                <a:solidFill>
                  <a:schemeClr val="dk1"/>
                </a:solidFill>
                <a:latin typeface="Calibri"/>
                <a:ea typeface="Calibri"/>
                <a:cs typeface="Calibri"/>
                <a:sym typeface="Calibri"/>
              </a:rPr>
              <a:t>Automated Actions</a:t>
            </a:r>
            <a:r>
              <a:rPr b="0" i="0" lang="en" sz="1200" u="none" strike="noStrike">
                <a:solidFill>
                  <a:schemeClr val="dk1"/>
                </a:solidFill>
                <a:latin typeface="Calibri"/>
                <a:ea typeface="Calibri"/>
                <a:cs typeface="Calibri"/>
                <a:sym typeface="Calibri"/>
              </a:rPr>
              <a:t> — ban bookings/reservations via LibCal, streamlined cross-platform workflows.</a:t>
            </a:r>
            <a:endParaRPr/>
          </a:p>
        </p:txBody>
      </p:sp>
      <p:sp>
        <p:nvSpPr>
          <p:cNvPr id="389" name="Google Shape;389;g3d9dac95a4c_2_22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d9dac95a4c_2_241: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3d9dac95a4c_2_24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d9dac95a4c_2_257: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3d9dac95a4c_2_25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3d9dac95a4c_2_25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d9dac95a4c_2_266: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3d9dac95a4c_2_26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g3d9dac95a4c_2_26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d9dac95a4c_2_309: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g3d9dac95a4c_2_30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3d9dac95a4c_2_30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d9dac95a4c_2_321: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3d9dac95a4c_2_3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g3d9dac95a4c_2_32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d9dac95a4c_2_330: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3d9dac95a4c_2_3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g3d9dac95a4c_2_33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da8d95e7f7_0_34: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3da8d95e7f7_0_3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g3da8d95e7f7_0_34: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da8d95e7f7_0_18: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g3da8d95e7f7_0_1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g3da8d95e7f7_0_18: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3d9dac95a4c_2_346: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3d9dac95a4c_2_34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g3d9dac95a4c_2_34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d9dac95a4c_2_127: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3d9dac95a4c_2_1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3d9dac95a4c_2_12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d9dac95a4c_2_38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g3d9dac95a4c_2_38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g3d9dac95a4c_2_38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d9dac95a4c_2_40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g3d9dac95a4c_2_40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g3d9dac95a4c_2_40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d9dac95a4c_2_42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g3d9dac95a4c_2_4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g3d9dac95a4c_2_42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3d9dac95a4c_2_45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g3d9dac95a4c_2_45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g3d9dac95a4c_2_45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3d9dac95a4c_2_47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g3d9dac95a4c_2_47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g3d9dac95a4c_2_47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3d9dac95a4c_2_503: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g3d9dac95a4c_2_50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3d9dac95a4c_2_516: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g3d9dac95a4c_2_51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3d9dac95a4c_2_520: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g3d9dac95a4c_2_52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3d9dac95a4c_2_524: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g3d9dac95a4c_2_52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3d9dac95a4c_2_52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g3d9dac95a4c_2_52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d9dac95a4c_2_143: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3d9dac95a4c_2_14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3d9dac95a4c_2_14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9a636518cd_0_17: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39a636518cd_0_17: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39a636518cd_0_17: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9a636518cd_0_28: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39a636518cd_0_2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39a636518cd_0_28: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9a636518cd_0_54: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39a636518cd_0_5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39a636518cd_0_54: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9a636518cd_0_79: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39a636518cd_0_7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39a636518cd_0_79: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9a636518cd_0_90: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39a636518cd_0_9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39a636518cd_0_9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0" name="Shape 6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16"/>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3" name="Google Shape;63;p16"/>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4" name="Google Shape;64;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6" name="Google Shape;66;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9" name="Google Shape;69;p17"/>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70" name="Google Shape;70;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2" name="Google Shape;72;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8"/>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5" name="Google Shape;75;p18"/>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6" name="Google Shape;76;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8" name="Google Shape;78;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1" name="Google Shape;81;p19"/>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9"/>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3" name="Google Shape;83;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5" name="Google Shape;85;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6" name="Shape 86"/>
        <p:cNvGrpSpPr/>
        <p:nvPr/>
      </p:nvGrpSpPr>
      <p:grpSpPr>
        <a:xfrm>
          <a:off x="0" y="0"/>
          <a:ext cx="0" cy="0"/>
          <a:chOff x="0" y="0"/>
          <a:chExt cx="0" cy="0"/>
        </a:xfrm>
      </p:grpSpPr>
      <p:sp>
        <p:nvSpPr>
          <p:cNvPr id="87" name="Google Shape;87;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8" name="Google Shape;88;p20"/>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9" name="Google Shape;89;p20"/>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0" name="Google Shape;90;p20"/>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1" name="Google Shape;91;p20"/>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2" name="Google Shape;92;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4" name="Google Shape;94;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7" name="Google Shape;97;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9" name="Google Shape;99;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0" name="Shape 100"/>
        <p:cNvGrpSpPr/>
        <p:nvPr/>
      </p:nvGrpSpPr>
      <p:grpSpPr>
        <a:xfrm>
          <a:off x="0" y="0"/>
          <a:ext cx="0" cy="0"/>
          <a:chOff x="0" y="0"/>
          <a:chExt cx="0" cy="0"/>
        </a:xfrm>
      </p:grpSpPr>
      <p:sp>
        <p:nvSpPr>
          <p:cNvPr id="101" name="Google Shape;101;p22"/>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2" name="Google Shape;102;p22"/>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3" name="Google Shape;103;p22"/>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4" name="Google Shape;104;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6" name="Google Shape;106;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7" name="Shape 107"/>
        <p:cNvGrpSpPr/>
        <p:nvPr/>
      </p:nvGrpSpPr>
      <p:grpSpPr>
        <a:xfrm>
          <a:off x="0" y="0"/>
          <a:ext cx="0" cy="0"/>
          <a:chOff x="0" y="0"/>
          <a:chExt cx="0" cy="0"/>
        </a:xfrm>
      </p:grpSpPr>
      <p:sp>
        <p:nvSpPr>
          <p:cNvPr id="108" name="Google Shape;108;p23"/>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9" name="Google Shape;109;p23"/>
          <p:cNvSpPr/>
          <p:nvPr>
            <p:ph idx="2" type="pic"/>
          </p:nvPr>
        </p:nvSpPr>
        <p:spPr>
          <a:xfrm>
            <a:off x="896144" y="306388"/>
            <a:ext cx="2743200" cy="2057400"/>
          </a:xfrm>
          <a:prstGeom prst="rect">
            <a:avLst/>
          </a:prstGeom>
          <a:noFill/>
          <a:ln>
            <a:noFill/>
          </a:ln>
        </p:spPr>
      </p:sp>
      <p:sp>
        <p:nvSpPr>
          <p:cNvPr id="110" name="Google Shape;110;p23"/>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1" name="Google Shape;111;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3" name="Google Shape;113;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4" name="Shape 114"/>
        <p:cNvGrpSpPr/>
        <p:nvPr/>
      </p:nvGrpSpPr>
      <p:grpSpPr>
        <a:xfrm>
          <a:off x="0" y="0"/>
          <a:ext cx="0" cy="0"/>
          <a:chOff x="0" y="0"/>
          <a:chExt cx="0" cy="0"/>
        </a:xfrm>
      </p:grpSpPr>
      <p:sp>
        <p:nvSpPr>
          <p:cNvPr id="115" name="Google Shape;115;p2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6" name="Google Shape;116;p24"/>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7" name="Google Shape;117;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9" name="Google Shape;119;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0" name="Shape 120"/>
        <p:cNvGrpSpPr/>
        <p:nvPr/>
      </p:nvGrpSpPr>
      <p:grpSpPr>
        <a:xfrm>
          <a:off x="0" y="0"/>
          <a:ext cx="0" cy="0"/>
          <a:chOff x="0" y="0"/>
          <a:chExt cx="0" cy="0"/>
        </a:xfrm>
      </p:grpSpPr>
      <p:sp>
        <p:nvSpPr>
          <p:cNvPr id="121" name="Google Shape;121;p25"/>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2" name="Google Shape;122;p25"/>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3" name="Google Shape;123;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5" name="Google Shape;125;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mailto:support@careershift.com"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0.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22.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15.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2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pSp>
        <p:nvGrpSpPr>
          <p:cNvPr id="130" name="Google Shape;130;p26"/>
          <p:cNvGrpSpPr/>
          <p:nvPr/>
        </p:nvGrpSpPr>
        <p:grpSpPr>
          <a:xfrm>
            <a:off x="7183052" y="-1119797"/>
            <a:ext cx="2728871" cy="2728872"/>
            <a:chOff x="0" y="0"/>
            <a:chExt cx="812800" cy="812800"/>
          </a:xfrm>
        </p:grpSpPr>
        <p:sp>
          <p:nvSpPr>
            <p:cNvPr id="131" name="Google Shape;13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E80"/>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2" name="Google Shape;132;p26"/>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133" name="Google Shape;133;p26"/>
          <p:cNvSpPr txBox="1"/>
          <p:nvPr/>
        </p:nvSpPr>
        <p:spPr>
          <a:xfrm>
            <a:off x="514350" y="409575"/>
            <a:ext cx="6368100" cy="2632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b="1" lang="en" sz="5700">
                <a:solidFill>
                  <a:srgbClr val="004E80"/>
                </a:solidFill>
                <a:latin typeface="Century Gothic"/>
                <a:ea typeface="Century Gothic"/>
                <a:cs typeface="Century Gothic"/>
                <a:sym typeface="Century Gothic"/>
              </a:rPr>
              <a:t>Careershift</a:t>
            </a:r>
            <a:endParaRPr b="1" sz="5700">
              <a:solidFill>
                <a:srgbClr val="004E80"/>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b="1" lang="en" sz="5700">
                <a:solidFill>
                  <a:srgbClr val="004E80"/>
                </a:solidFill>
                <a:latin typeface="Century Gothic"/>
                <a:ea typeface="Century Gothic"/>
                <a:cs typeface="Century Gothic"/>
                <a:sym typeface="Century Gothic"/>
              </a:rPr>
              <a:t>Platform Tour</a:t>
            </a:r>
            <a:endParaRPr b="1" sz="5700">
              <a:solidFill>
                <a:srgbClr val="004E8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b="1" sz="5700">
              <a:solidFill>
                <a:srgbClr val="004E80"/>
              </a:solidFill>
              <a:latin typeface="Century Gothic"/>
              <a:ea typeface="Century Gothic"/>
              <a:cs typeface="Century Gothic"/>
              <a:sym typeface="Century Gothic"/>
            </a:endParaRPr>
          </a:p>
        </p:txBody>
      </p:sp>
      <p:grpSp>
        <p:nvGrpSpPr>
          <p:cNvPr id="134" name="Google Shape;134;p26"/>
          <p:cNvGrpSpPr/>
          <p:nvPr/>
        </p:nvGrpSpPr>
        <p:grpSpPr>
          <a:xfrm>
            <a:off x="-423882" y="3694575"/>
            <a:ext cx="2121138" cy="2121138"/>
            <a:chOff x="0" y="0"/>
            <a:chExt cx="812800" cy="812800"/>
          </a:xfrm>
        </p:grpSpPr>
        <p:sp>
          <p:nvSpPr>
            <p:cNvPr id="135" name="Google Shape;135;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E80"/>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6" name="Google Shape;136;p26"/>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37" name="Google Shape;137;p26"/>
          <p:cNvGrpSpPr/>
          <p:nvPr/>
        </p:nvGrpSpPr>
        <p:grpSpPr>
          <a:xfrm>
            <a:off x="-249200" y="3953253"/>
            <a:ext cx="1687778" cy="1687778"/>
            <a:chOff x="0" y="0"/>
            <a:chExt cx="812800" cy="812800"/>
          </a:xfrm>
        </p:grpSpPr>
        <p:sp>
          <p:nvSpPr>
            <p:cNvPr id="138" name="Google Shape;13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9" name="Google Shape;139;p26"/>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40" name="Google Shape;140;p26"/>
          <p:cNvGrpSpPr/>
          <p:nvPr/>
        </p:nvGrpSpPr>
        <p:grpSpPr>
          <a:xfrm>
            <a:off x="1952701" y="3764756"/>
            <a:ext cx="633920" cy="633921"/>
            <a:chOff x="0" y="0"/>
            <a:chExt cx="812800" cy="812800"/>
          </a:xfrm>
        </p:grpSpPr>
        <p:sp>
          <p:nvSpPr>
            <p:cNvPr id="141" name="Google Shape;14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E80"/>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42" name="Google Shape;142;p26"/>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43" name="Google Shape;143;p26"/>
          <p:cNvGrpSpPr/>
          <p:nvPr/>
        </p:nvGrpSpPr>
        <p:grpSpPr>
          <a:xfrm>
            <a:off x="1697256" y="3491523"/>
            <a:ext cx="144769" cy="144769"/>
            <a:chOff x="0" y="0"/>
            <a:chExt cx="812800" cy="812800"/>
          </a:xfrm>
        </p:grpSpPr>
        <p:sp>
          <p:nvSpPr>
            <p:cNvPr id="144" name="Google Shape;14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E80"/>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45" name="Google Shape;145;p26"/>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146" name="Google Shape;146;p26"/>
          <p:cNvSpPr/>
          <p:nvPr/>
        </p:nvSpPr>
        <p:spPr>
          <a:xfrm>
            <a:off x="5672669" y="1743061"/>
            <a:ext cx="2433195" cy="2470248"/>
          </a:xfrm>
          <a:custGeom>
            <a:rect b="b" l="l" r="r" t="t"/>
            <a:pathLst>
              <a:path extrusionOk="0" h="4940497" w="4866390">
                <a:moveTo>
                  <a:pt x="0" y="0"/>
                </a:moveTo>
                <a:lnTo>
                  <a:pt x="4866389" y="0"/>
                </a:lnTo>
                <a:lnTo>
                  <a:pt x="4866389" y="4940497"/>
                </a:lnTo>
                <a:lnTo>
                  <a:pt x="0" y="4940497"/>
                </a:lnTo>
                <a:lnTo>
                  <a:pt x="0" y="0"/>
                </a:lnTo>
                <a:close/>
              </a:path>
            </a:pathLst>
          </a:cu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147" name="Google Shape;147;p26" title="careershift-logo-color.png"/>
          <p:cNvPicPr preferRelativeResize="0"/>
          <p:nvPr/>
        </p:nvPicPr>
        <p:blipFill>
          <a:blip r:embed="rId3">
            <a:alphaModFix/>
          </a:blip>
          <a:stretch>
            <a:fillRect/>
          </a:stretch>
        </p:blipFill>
        <p:spPr>
          <a:xfrm>
            <a:off x="7362975" y="4765874"/>
            <a:ext cx="1687777" cy="286789"/>
          </a:xfrm>
          <a:prstGeom prst="rect">
            <a:avLst/>
          </a:prstGeom>
          <a:noFill/>
          <a:ln>
            <a:noFill/>
          </a:ln>
        </p:spPr>
      </p:pic>
      <p:pic>
        <p:nvPicPr>
          <p:cNvPr id="148" name="Google Shape;148;p26" title="careershift-logo-white.png"/>
          <p:cNvPicPr preferRelativeResize="0"/>
          <p:nvPr/>
        </p:nvPicPr>
        <p:blipFill>
          <a:blip r:embed="rId4">
            <a:alphaModFix/>
          </a:blip>
          <a:stretch>
            <a:fillRect/>
          </a:stretch>
        </p:blipFill>
        <p:spPr>
          <a:xfrm>
            <a:off x="7362938" y="4347306"/>
            <a:ext cx="1687849" cy="286800"/>
          </a:xfrm>
          <a:prstGeom prst="rect">
            <a:avLst/>
          </a:prstGeom>
          <a:noFill/>
          <a:ln>
            <a:noFill/>
          </a:ln>
        </p:spPr>
      </p:pic>
      <p:sp>
        <p:nvSpPr>
          <p:cNvPr id="149" name="Google Shape;149;p26"/>
          <p:cNvSpPr txBox="1"/>
          <p:nvPr/>
        </p:nvSpPr>
        <p:spPr>
          <a:xfrm>
            <a:off x="514338" y="2968314"/>
            <a:ext cx="5294100" cy="523200"/>
          </a:xfrm>
          <a:prstGeom prst="rect">
            <a:avLst/>
          </a:prstGeom>
          <a:noFill/>
          <a:ln>
            <a:noFill/>
          </a:ln>
        </p:spPr>
        <p:txBody>
          <a:bodyPr anchorCtr="0" anchor="t" bIns="0" lIns="0" spcFirstLastPara="1" rIns="0" wrap="square" tIns="0">
            <a:spAutoFit/>
          </a:bodyPr>
          <a:lstStyle/>
          <a:p>
            <a:pPr indent="0" lvl="0" marL="0" marR="0" rtl="0" algn="l">
              <a:lnSpc>
                <a:spcPct val="120992"/>
              </a:lnSpc>
              <a:spcBef>
                <a:spcPts val="0"/>
              </a:spcBef>
              <a:spcAft>
                <a:spcPts val="0"/>
              </a:spcAft>
              <a:buNone/>
            </a:pPr>
            <a:r>
              <a:rPr lang="en" sz="3400">
                <a:solidFill>
                  <a:srgbClr val="004E80"/>
                </a:solidFill>
                <a:latin typeface="Lato"/>
                <a:ea typeface="Lato"/>
                <a:cs typeface="Lato"/>
                <a:sym typeface="Lato"/>
              </a:rPr>
              <a:t>Spring</a:t>
            </a:r>
            <a:r>
              <a:rPr lang="en" sz="3400">
                <a:solidFill>
                  <a:srgbClr val="004E80"/>
                </a:solidFill>
                <a:latin typeface="Lato"/>
                <a:ea typeface="Lato"/>
                <a:cs typeface="Lato"/>
                <a:sym typeface="Lato"/>
              </a:rPr>
              <a:t> 2026</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263" name="Shape 263"/>
        <p:cNvGrpSpPr/>
        <p:nvPr/>
      </p:nvGrpSpPr>
      <p:grpSpPr>
        <a:xfrm>
          <a:off x="0" y="0"/>
          <a:ext cx="0" cy="0"/>
          <a:chOff x="0" y="0"/>
          <a:chExt cx="0" cy="0"/>
        </a:xfrm>
      </p:grpSpPr>
      <p:sp>
        <p:nvSpPr>
          <p:cNvPr id="264" name="Google Shape;264;p35"/>
          <p:cNvSpPr/>
          <p:nvPr/>
        </p:nvSpPr>
        <p:spPr>
          <a:xfrm>
            <a:off x="457200" y="274320"/>
            <a:ext cx="73200" cy="594300"/>
          </a:xfrm>
          <a:prstGeom prst="rect">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35"/>
          <p:cNvSpPr/>
          <p:nvPr/>
        </p:nvSpPr>
        <p:spPr>
          <a:xfrm>
            <a:off x="640080" y="274320"/>
            <a:ext cx="8732400" cy="5943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Job Seeker Experience</a:t>
            </a:r>
            <a:endParaRPr sz="700"/>
          </a:p>
        </p:txBody>
      </p:sp>
      <p:sp>
        <p:nvSpPr>
          <p:cNvPr id="266" name="Google Shape;266;p35"/>
          <p:cNvSpPr/>
          <p:nvPr/>
        </p:nvSpPr>
        <p:spPr>
          <a:xfrm>
            <a:off x="457200" y="1005840"/>
            <a:ext cx="82296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chemeClr val="lt1"/>
                </a:solidFill>
                <a:latin typeface="Lato"/>
                <a:ea typeface="Lato"/>
                <a:cs typeface="Lato"/>
                <a:sym typeface="Lato"/>
              </a:rPr>
              <a:t>Company Search: </a:t>
            </a:r>
            <a:r>
              <a:rPr lang="en" sz="1800">
                <a:solidFill>
                  <a:schemeClr val="lt1"/>
                </a:solidFill>
                <a:latin typeface="Lato Light"/>
                <a:ea typeface="Lato Light"/>
                <a:cs typeface="Lato Light"/>
                <a:sym typeface="Lato Light"/>
              </a:rPr>
              <a:t>Global company database of more than 100M organizations continuously enriched with data collected via both automated and human research processes</a:t>
            </a:r>
            <a:endParaRPr sz="1800">
              <a:solidFill>
                <a:schemeClr val="lt1"/>
              </a:solidFill>
              <a:latin typeface="Lato Light"/>
              <a:ea typeface="Lato Light"/>
              <a:cs typeface="Lato Light"/>
              <a:sym typeface="Lato Light"/>
            </a:endParaRPr>
          </a:p>
        </p:txBody>
      </p:sp>
      <p:pic>
        <p:nvPicPr>
          <p:cNvPr id="267" name="Google Shape;267;p35"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pic>
        <p:nvPicPr>
          <p:cNvPr id="268" name="Google Shape;268;p35"/>
          <p:cNvPicPr preferRelativeResize="0"/>
          <p:nvPr/>
        </p:nvPicPr>
        <p:blipFill rotWithShape="1">
          <a:blip r:embed="rId4">
            <a:alphaModFix/>
          </a:blip>
          <a:srcRect b="0" l="0" r="0" t="0"/>
          <a:stretch/>
        </p:blipFill>
        <p:spPr>
          <a:xfrm>
            <a:off x="530400" y="1965975"/>
            <a:ext cx="5862925" cy="2977851"/>
          </a:xfrm>
          <a:prstGeom prst="rect">
            <a:avLst/>
          </a:prstGeom>
          <a:noFill/>
          <a:ln cap="flat" cmpd="sng" w="9525">
            <a:solidFill>
              <a:srgbClr val="1B3867"/>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273" name="Shape 273"/>
        <p:cNvGrpSpPr/>
        <p:nvPr/>
      </p:nvGrpSpPr>
      <p:grpSpPr>
        <a:xfrm>
          <a:off x="0" y="0"/>
          <a:ext cx="0" cy="0"/>
          <a:chOff x="0" y="0"/>
          <a:chExt cx="0" cy="0"/>
        </a:xfrm>
      </p:grpSpPr>
      <p:sp>
        <p:nvSpPr>
          <p:cNvPr id="274" name="Google Shape;274;p36"/>
          <p:cNvSpPr/>
          <p:nvPr/>
        </p:nvSpPr>
        <p:spPr>
          <a:xfrm>
            <a:off x="457200" y="274320"/>
            <a:ext cx="73200" cy="594300"/>
          </a:xfrm>
          <a:prstGeom prst="rect">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36"/>
          <p:cNvSpPr/>
          <p:nvPr/>
        </p:nvSpPr>
        <p:spPr>
          <a:xfrm>
            <a:off x="640080" y="274320"/>
            <a:ext cx="8732400" cy="5943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Job Seeker Experience</a:t>
            </a:r>
            <a:endParaRPr sz="700"/>
          </a:p>
        </p:txBody>
      </p:sp>
      <p:sp>
        <p:nvSpPr>
          <p:cNvPr id="276" name="Google Shape;276;p36"/>
          <p:cNvSpPr/>
          <p:nvPr/>
        </p:nvSpPr>
        <p:spPr>
          <a:xfrm>
            <a:off x="457200" y="1005840"/>
            <a:ext cx="82296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chemeClr val="lt1"/>
                </a:solidFill>
                <a:latin typeface="Lato"/>
                <a:ea typeface="Lato"/>
                <a:cs typeface="Lato"/>
                <a:sym typeface="Lato"/>
              </a:rPr>
              <a:t>Company Search: Who’s Hiring? </a:t>
            </a:r>
            <a:r>
              <a:rPr lang="en" sz="1800">
                <a:solidFill>
                  <a:schemeClr val="lt1"/>
                </a:solidFill>
                <a:latin typeface="Lato Light"/>
                <a:ea typeface="Lato Light"/>
                <a:cs typeface="Lato Light"/>
                <a:sym typeface="Lato Light"/>
              </a:rPr>
              <a:t>New filter that pulls in real signals to indicate hiring growth, helping job seekers move past brand-name bias and target and target companies experiencing real growth</a:t>
            </a:r>
            <a:endParaRPr sz="1800">
              <a:solidFill>
                <a:schemeClr val="lt1"/>
              </a:solidFill>
              <a:latin typeface="Lato Light"/>
              <a:ea typeface="Lato Light"/>
              <a:cs typeface="Lato Light"/>
              <a:sym typeface="Lato Light"/>
            </a:endParaRPr>
          </a:p>
        </p:txBody>
      </p:sp>
      <p:pic>
        <p:nvPicPr>
          <p:cNvPr id="277" name="Google Shape;277;p36"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pic>
        <p:nvPicPr>
          <p:cNvPr id="278" name="Google Shape;278;p36"/>
          <p:cNvPicPr preferRelativeResize="0"/>
          <p:nvPr/>
        </p:nvPicPr>
        <p:blipFill rotWithShape="1">
          <a:blip r:embed="rId4">
            <a:alphaModFix/>
          </a:blip>
          <a:srcRect b="0" l="0" r="0" t="0"/>
          <a:stretch/>
        </p:blipFill>
        <p:spPr>
          <a:xfrm>
            <a:off x="585525" y="1965975"/>
            <a:ext cx="5298500" cy="2968651"/>
          </a:xfrm>
          <a:prstGeom prst="rect">
            <a:avLst/>
          </a:prstGeom>
          <a:noFill/>
          <a:ln cap="flat" cmpd="sng" w="9525">
            <a:solidFill>
              <a:srgbClr val="1B3867"/>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283" name="Shape 283"/>
        <p:cNvGrpSpPr/>
        <p:nvPr/>
      </p:nvGrpSpPr>
      <p:grpSpPr>
        <a:xfrm>
          <a:off x="0" y="0"/>
          <a:ext cx="0" cy="0"/>
          <a:chOff x="0" y="0"/>
          <a:chExt cx="0" cy="0"/>
        </a:xfrm>
      </p:grpSpPr>
      <p:sp>
        <p:nvSpPr>
          <p:cNvPr id="284" name="Google Shape;284;p37"/>
          <p:cNvSpPr/>
          <p:nvPr/>
        </p:nvSpPr>
        <p:spPr>
          <a:xfrm>
            <a:off x="457200" y="274320"/>
            <a:ext cx="73200" cy="594300"/>
          </a:xfrm>
          <a:prstGeom prst="rect">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37"/>
          <p:cNvSpPr/>
          <p:nvPr/>
        </p:nvSpPr>
        <p:spPr>
          <a:xfrm>
            <a:off x="640080" y="274320"/>
            <a:ext cx="8732400" cy="5943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Admin Experience</a:t>
            </a:r>
            <a:endParaRPr sz="700"/>
          </a:p>
        </p:txBody>
      </p:sp>
      <p:sp>
        <p:nvSpPr>
          <p:cNvPr id="286" name="Google Shape;286;p37"/>
          <p:cNvSpPr/>
          <p:nvPr/>
        </p:nvSpPr>
        <p:spPr>
          <a:xfrm>
            <a:off x="457200" y="1005840"/>
            <a:ext cx="82296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chemeClr val="lt1"/>
                </a:solidFill>
                <a:latin typeface="Lato"/>
                <a:ea typeface="Lato"/>
                <a:cs typeface="Lato"/>
                <a:sym typeface="Lato"/>
              </a:rPr>
              <a:t>The Dashboard: </a:t>
            </a:r>
            <a:r>
              <a:rPr lang="en" sz="1800">
                <a:solidFill>
                  <a:schemeClr val="lt1"/>
                </a:solidFill>
                <a:latin typeface="Lato Light"/>
                <a:ea typeface="Lato Light"/>
                <a:cs typeface="Lato Light"/>
                <a:sym typeface="Lato Light"/>
              </a:rPr>
              <a:t>A</a:t>
            </a:r>
            <a:r>
              <a:rPr lang="en" sz="1800">
                <a:solidFill>
                  <a:schemeClr val="lt1"/>
                </a:solidFill>
                <a:latin typeface="Lato Light"/>
                <a:ea typeface="Lato Light"/>
                <a:cs typeface="Lato Light"/>
                <a:sym typeface="Lato Light"/>
              </a:rPr>
              <a:t>ccess all parts of the app from one place, Exit Admin in the top right to switch to a user experience</a:t>
            </a:r>
            <a:endParaRPr sz="1800">
              <a:solidFill>
                <a:schemeClr val="lt1"/>
              </a:solidFill>
              <a:latin typeface="Lato Light"/>
              <a:ea typeface="Lato Light"/>
              <a:cs typeface="Lato Light"/>
              <a:sym typeface="Lato Light"/>
            </a:endParaRPr>
          </a:p>
        </p:txBody>
      </p:sp>
      <p:pic>
        <p:nvPicPr>
          <p:cNvPr id="287" name="Google Shape;287;p37"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pic>
        <p:nvPicPr>
          <p:cNvPr id="288" name="Google Shape;288;p37" title="Screenshot 2026-04-29 at 1.55.04 PM.png"/>
          <p:cNvPicPr preferRelativeResize="0"/>
          <p:nvPr/>
        </p:nvPicPr>
        <p:blipFill>
          <a:blip r:embed="rId4">
            <a:alphaModFix/>
          </a:blip>
          <a:stretch>
            <a:fillRect/>
          </a:stretch>
        </p:blipFill>
        <p:spPr>
          <a:xfrm>
            <a:off x="530400" y="1730040"/>
            <a:ext cx="6226668" cy="30099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293" name="Shape 293"/>
        <p:cNvGrpSpPr/>
        <p:nvPr/>
      </p:nvGrpSpPr>
      <p:grpSpPr>
        <a:xfrm>
          <a:off x="0" y="0"/>
          <a:ext cx="0" cy="0"/>
          <a:chOff x="0" y="0"/>
          <a:chExt cx="0" cy="0"/>
        </a:xfrm>
      </p:grpSpPr>
      <p:sp>
        <p:nvSpPr>
          <p:cNvPr id="294" name="Google Shape;294;p38"/>
          <p:cNvSpPr/>
          <p:nvPr/>
        </p:nvSpPr>
        <p:spPr>
          <a:xfrm>
            <a:off x="457200" y="274320"/>
            <a:ext cx="73200" cy="594300"/>
          </a:xfrm>
          <a:prstGeom prst="rect">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38"/>
          <p:cNvSpPr/>
          <p:nvPr/>
        </p:nvSpPr>
        <p:spPr>
          <a:xfrm>
            <a:off x="640080" y="274320"/>
            <a:ext cx="8732400" cy="5943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Admin Experience</a:t>
            </a:r>
            <a:endParaRPr sz="700"/>
          </a:p>
        </p:txBody>
      </p:sp>
      <p:sp>
        <p:nvSpPr>
          <p:cNvPr id="296" name="Google Shape;296;p38"/>
          <p:cNvSpPr/>
          <p:nvPr/>
        </p:nvSpPr>
        <p:spPr>
          <a:xfrm>
            <a:off x="457200" y="1005840"/>
            <a:ext cx="82296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chemeClr val="lt1"/>
                </a:solidFill>
                <a:latin typeface="Lato"/>
                <a:ea typeface="Lato"/>
                <a:cs typeface="Lato"/>
                <a:sym typeface="Lato"/>
              </a:rPr>
              <a:t>Settings: </a:t>
            </a:r>
            <a:r>
              <a:rPr lang="en" sz="1800">
                <a:solidFill>
                  <a:schemeClr val="lt1"/>
                </a:solidFill>
                <a:latin typeface="Lato Light"/>
                <a:ea typeface="Lato Light"/>
                <a:cs typeface="Lato Light"/>
                <a:sym typeface="Lato Light"/>
              </a:rPr>
              <a:t>Manage your landing page content and review how you provide access to your users</a:t>
            </a:r>
            <a:endParaRPr sz="1800">
              <a:solidFill>
                <a:schemeClr val="lt1"/>
              </a:solidFill>
              <a:latin typeface="Lato Light"/>
              <a:ea typeface="Lato Light"/>
              <a:cs typeface="Lato Light"/>
              <a:sym typeface="Lato Light"/>
            </a:endParaRPr>
          </a:p>
        </p:txBody>
      </p:sp>
      <p:pic>
        <p:nvPicPr>
          <p:cNvPr id="297" name="Google Shape;297;p38"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pic>
        <p:nvPicPr>
          <p:cNvPr id="298" name="Google Shape;298;p38"/>
          <p:cNvPicPr preferRelativeResize="0"/>
          <p:nvPr/>
        </p:nvPicPr>
        <p:blipFill rotWithShape="1">
          <a:blip r:embed="rId4">
            <a:alphaModFix/>
          </a:blip>
          <a:srcRect b="0" l="0" r="0" t="0"/>
          <a:stretch/>
        </p:blipFill>
        <p:spPr>
          <a:xfrm>
            <a:off x="530401" y="1766373"/>
            <a:ext cx="5432951" cy="2819525"/>
          </a:xfrm>
          <a:prstGeom prst="rect">
            <a:avLst/>
          </a:prstGeom>
          <a:noFill/>
          <a:ln cap="flat" cmpd="sng" w="9525">
            <a:solidFill>
              <a:srgbClr val="1B3867"/>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303" name="Shape 303"/>
        <p:cNvGrpSpPr/>
        <p:nvPr/>
      </p:nvGrpSpPr>
      <p:grpSpPr>
        <a:xfrm>
          <a:off x="0" y="0"/>
          <a:ext cx="0" cy="0"/>
          <a:chOff x="0" y="0"/>
          <a:chExt cx="0" cy="0"/>
        </a:xfrm>
      </p:grpSpPr>
      <p:sp>
        <p:nvSpPr>
          <p:cNvPr id="304" name="Google Shape;304;p39"/>
          <p:cNvSpPr/>
          <p:nvPr/>
        </p:nvSpPr>
        <p:spPr>
          <a:xfrm>
            <a:off x="457200" y="274320"/>
            <a:ext cx="73200" cy="594300"/>
          </a:xfrm>
          <a:prstGeom prst="rect">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39"/>
          <p:cNvSpPr/>
          <p:nvPr/>
        </p:nvSpPr>
        <p:spPr>
          <a:xfrm>
            <a:off x="640080" y="274320"/>
            <a:ext cx="8732400" cy="5943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Admin Experience</a:t>
            </a:r>
            <a:endParaRPr sz="700"/>
          </a:p>
        </p:txBody>
      </p:sp>
      <p:sp>
        <p:nvSpPr>
          <p:cNvPr id="306" name="Google Shape;306;p39"/>
          <p:cNvSpPr/>
          <p:nvPr/>
        </p:nvSpPr>
        <p:spPr>
          <a:xfrm>
            <a:off x="457200" y="1005840"/>
            <a:ext cx="82296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chemeClr val="lt1"/>
                </a:solidFill>
                <a:latin typeface="Lato"/>
                <a:ea typeface="Lato"/>
                <a:cs typeface="Lato"/>
                <a:sym typeface="Lato"/>
              </a:rPr>
              <a:t>Members: </a:t>
            </a:r>
            <a:r>
              <a:rPr lang="en" sz="1800">
                <a:solidFill>
                  <a:schemeClr val="lt1"/>
                </a:solidFill>
                <a:latin typeface="Lato Light"/>
                <a:ea typeface="Lato Light"/>
                <a:cs typeface="Lato Light"/>
                <a:sym typeface="Lato Light"/>
              </a:rPr>
              <a:t>Add new members, assign roles and access, and view user activity</a:t>
            </a:r>
            <a:endParaRPr sz="1800">
              <a:solidFill>
                <a:schemeClr val="lt1"/>
              </a:solidFill>
              <a:latin typeface="Lato Light"/>
              <a:ea typeface="Lato Light"/>
              <a:cs typeface="Lato Light"/>
              <a:sym typeface="Lato Light"/>
            </a:endParaRPr>
          </a:p>
        </p:txBody>
      </p:sp>
      <p:pic>
        <p:nvPicPr>
          <p:cNvPr id="307" name="Google Shape;307;p39"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grpSp>
        <p:nvGrpSpPr>
          <p:cNvPr id="308" name="Google Shape;308;p39"/>
          <p:cNvGrpSpPr/>
          <p:nvPr/>
        </p:nvGrpSpPr>
        <p:grpSpPr>
          <a:xfrm>
            <a:off x="530405" y="1772375"/>
            <a:ext cx="7941824" cy="2332873"/>
            <a:chOff x="250901" y="1253200"/>
            <a:chExt cx="8640870" cy="2538215"/>
          </a:xfrm>
        </p:grpSpPr>
        <p:pic>
          <p:nvPicPr>
            <p:cNvPr id="309" name="Google Shape;309;p39"/>
            <p:cNvPicPr preferRelativeResize="0"/>
            <p:nvPr/>
          </p:nvPicPr>
          <p:blipFill rotWithShape="1">
            <a:blip r:embed="rId4">
              <a:alphaModFix/>
            </a:blip>
            <a:srcRect b="0" l="0" r="0" t="0"/>
            <a:stretch/>
          </p:blipFill>
          <p:spPr>
            <a:xfrm>
              <a:off x="267629" y="1253200"/>
              <a:ext cx="8608739" cy="1834970"/>
            </a:xfrm>
            <a:prstGeom prst="rect">
              <a:avLst/>
            </a:prstGeom>
            <a:noFill/>
            <a:ln>
              <a:noFill/>
            </a:ln>
          </p:spPr>
        </p:pic>
        <p:pic>
          <p:nvPicPr>
            <p:cNvPr id="310" name="Google Shape;310;p39"/>
            <p:cNvPicPr preferRelativeResize="0"/>
            <p:nvPr/>
          </p:nvPicPr>
          <p:blipFill rotWithShape="1">
            <a:blip r:embed="rId5">
              <a:alphaModFix/>
            </a:blip>
            <a:srcRect b="0" l="0" r="0" t="0"/>
            <a:stretch/>
          </p:blipFill>
          <p:spPr>
            <a:xfrm>
              <a:off x="250901" y="3088170"/>
              <a:ext cx="8640870" cy="70324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315" name="Shape 315"/>
        <p:cNvGrpSpPr/>
        <p:nvPr/>
      </p:nvGrpSpPr>
      <p:grpSpPr>
        <a:xfrm>
          <a:off x="0" y="0"/>
          <a:ext cx="0" cy="0"/>
          <a:chOff x="0" y="0"/>
          <a:chExt cx="0" cy="0"/>
        </a:xfrm>
      </p:grpSpPr>
      <p:sp>
        <p:nvSpPr>
          <p:cNvPr id="316" name="Google Shape;316;p40"/>
          <p:cNvSpPr/>
          <p:nvPr/>
        </p:nvSpPr>
        <p:spPr>
          <a:xfrm>
            <a:off x="457200" y="274320"/>
            <a:ext cx="73200" cy="594300"/>
          </a:xfrm>
          <a:prstGeom prst="rect">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40"/>
          <p:cNvSpPr/>
          <p:nvPr/>
        </p:nvSpPr>
        <p:spPr>
          <a:xfrm>
            <a:off x="640080" y="274320"/>
            <a:ext cx="8732400" cy="5943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Admin Experience</a:t>
            </a:r>
            <a:endParaRPr sz="700"/>
          </a:p>
        </p:txBody>
      </p:sp>
      <p:sp>
        <p:nvSpPr>
          <p:cNvPr id="318" name="Google Shape;318;p40"/>
          <p:cNvSpPr/>
          <p:nvPr/>
        </p:nvSpPr>
        <p:spPr>
          <a:xfrm>
            <a:off x="457200" y="1005840"/>
            <a:ext cx="82296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chemeClr val="lt1"/>
                </a:solidFill>
                <a:latin typeface="Lato"/>
                <a:ea typeface="Lato"/>
                <a:cs typeface="Lato"/>
                <a:sym typeface="Lato"/>
              </a:rPr>
              <a:t>Reporting: </a:t>
            </a:r>
            <a:r>
              <a:rPr lang="en" sz="1800">
                <a:solidFill>
                  <a:schemeClr val="lt1"/>
                </a:solidFill>
                <a:latin typeface="Lato Light"/>
                <a:ea typeface="Lato Light"/>
                <a:cs typeface="Lato Light"/>
                <a:sym typeface="Lato Light"/>
              </a:rPr>
              <a:t>Get an overview, dive deeper by user, or by </a:t>
            </a:r>
            <a:r>
              <a:rPr lang="en" sz="1800">
                <a:solidFill>
                  <a:schemeClr val="lt1"/>
                </a:solidFill>
                <a:latin typeface="Lato Light"/>
                <a:ea typeface="Lato Light"/>
                <a:cs typeface="Lato Light"/>
                <a:sym typeface="Lato Light"/>
              </a:rPr>
              <a:t>keyword search and export at the touch of a button</a:t>
            </a:r>
            <a:endParaRPr sz="1800">
              <a:solidFill>
                <a:schemeClr val="lt1"/>
              </a:solidFill>
              <a:latin typeface="Lato Light"/>
              <a:ea typeface="Lato Light"/>
              <a:cs typeface="Lato Light"/>
              <a:sym typeface="Lato Light"/>
            </a:endParaRPr>
          </a:p>
        </p:txBody>
      </p:sp>
      <p:pic>
        <p:nvPicPr>
          <p:cNvPr id="319" name="Google Shape;319;p40"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pic>
        <p:nvPicPr>
          <p:cNvPr id="320" name="Google Shape;320;p40"/>
          <p:cNvPicPr preferRelativeResize="0"/>
          <p:nvPr/>
        </p:nvPicPr>
        <p:blipFill rotWithShape="1">
          <a:blip r:embed="rId4">
            <a:alphaModFix/>
          </a:blip>
          <a:srcRect b="0" l="0" r="0" t="0"/>
          <a:stretch/>
        </p:blipFill>
        <p:spPr>
          <a:xfrm>
            <a:off x="530403" y="2049102"/>
            <a:ext cx="3683100" cy="2123375"/>
          </a:xfrm>
          <a:prstGeom prst="rect">
            <a:avLst/>
          </a:prstGeom>
          <a:noFill/>
          <a:ln cap="flat" cmpd="sng" w="9525">
            <a:solidFill>
              <a:srgbClr val="1B3867"/>
            </a:solidFill>
            <a:prstDash val="solid"/>
            <a:round/>
            <a:headEnd len="sm" w="sm" type="none"/>
            <a:tailEnd len="sm" w="sm" type="none"/>
          </a:ln>
        </p:spPr>
      </p:pic>
      <p:grpSp>
        <p:nvGrpSpPr>
          <p:cNvPr id="321" name="Google Shape;321;p40"/>
          <p:cNvGrpSpPr/>
          <p:nvPr/>
        </p:nvGrpSpPr>
        <p:grpSpPr>
          <a:xfrm>
            <a:off x="4426835" y="1803267"/>
            <a:ext cx="4474659" cy="2615028"/>
            <a:chOff x="485077" y="865325"/>
            <a:chExt cx="6970959" cy="4073887"/>
          </a:xfrm>
        </p:grpSpPr>
        <p:pic>
          <p:nvPicPr>
            <p:cNvPr id="322" name="Google Shape;322;p40"/>
            <p:cNvPicPr preferRelativeResize="0"/>
            <p:nvPr/>
          </p:nvPicPr>
          <p:blipFill rotWithShape="1">
            <a:blip r:embed="rId5">
              <a:alphaModFix/>
            </a:blip>
            <a:srcRect b="0" l="0" r="0" t="0"/>
            <a:stretch/>
          </p:blipFill>
          <p:spPr>
            <a:xfrm>
              <a:off x="485077" y="865325"/>
              <a:ext cx="6970959" cy="4073887"/>
            </a:xfrm>
            <a:prstGeom prst="rect">
              <a:avLst/>
            </a:prstGeom>
            <a:noFill/>
            <a:ln cap="flat" cmpd="sng" w="6125">
              <a:solidFill>
                <a:srgbClr val="1B3867"/>
              </a:solidFill>
              <a:prstDash val="solid"/>
              <a:round/>
              <a:headEnd len="sm" w="sm" type="none"/>
              <a:tailEnd len="sm" w="sm" type="none"/>
            </a:ln>
          </p:spPr>
        </p:pic>
        <p:sp>
          <p:nvSpPr>
            <p:cNvPr id="323" name="Google Shape;323;p40"/>
            <p:cNvSpPr txBox="1"/>
            <p:nvPr/>
          </p:nvSpPr>
          <p:spPr>
            <a:xfrm>
              <a:off x="981307" y="3985673"/>
              <a:ext cx="484500" cy="200100"/>
            </a:xfrm>
            <a:prstGeom prst="rect">
              <a:avLst/>
            </a:prstGeom>
            <a:solidFill>
              <a:srgbClr val="FFFFFF"/>
            </a:solidFill>
            <a:ln>
              <a:noFill/>
            </a:ln>
          </p:spPr>
          <p:txBody>
            <a:bodyPr anchorCtr="0" anchor="t" bIns="29325" lIns="58675" spcFirstLastPara="1" rIns="58675" wrap="square" tIns="29325">
              <a:spAutoFit/>
            </a:bodyPr>
            <a:lstStyle/>
            <a:p>
              <a:pPr indent="0" lvl="0" marL="0" marR="0" rtl="0" algn="l">
                <a:lnSpc>
                  <a:spcPct val="100000"/>
                </a:lnSpc>
                <a:spcBef>
                  <a:spcPts val="0"/>
                </a:spcBef>
                <a:spcAft>
                  <a:spcPts val="0"/>
                </a:spcAft>
                <a:buNone/>
              </a:pPr>
              <a:r>
                <a:rPr b="0" i="0" lang="en" sz="449" u="none" cap="none" strike="noStrike">
                  <a:solidFill>
                    <a:srgbClr val="000000"/>
                  </a:solidFill>
                  <a:latin typeface="Helvetica Neue"/>
                  <a:ea typeface="Helvetica Neue"/>
                  <a:cs typeface="Helvetica Neue"/>
                  <a:sym typeface="Helvetica Neue"/>
                </a:rPr>
                <a:t>teacher</a:t>
              </a:r>
              <a:endParaRPr sz="899"/>
            </a:p>
          </p:txBody>
        </p:sp>
        <p:sp>
          <p:nvSpPr>
            <p:cNvPr id="324" name="Google Shape;324;p40"/>
            <p:cNvSpPr txBox="1"/>
            <p:nvPr/>
          </p:nvSpPr>
          <p:spPr>
            <a:xfrm>
              <a:off x="981307" y="3621600"/>
              <a:ext cx="1507200" cy="200100"/>
            </a:xfrm>
            <a:prstGeom prst="rect">
              <a:avLst/>
            </a:prstGeom>
            <a:solidFill>
              <a:srgbClr val="FFFFFF"/>
            </a:solidFill>
            <a:ln>
              <a:noFill/>
            </a:ln>
          </p:spPr>
          <p:txBody>
            <a:bodyPr anchorCtr="0" anchor="t" bIns="29325" lIns="58675" spcFirstLastPara="1" rIns="58675" wrap="square" tIns="29325">
              <a:spAutoFit/>
            </a:bodyPr>
            <a:lstStyle/>
            <a:p>
              <a:pPr indent="0" lvl="0" marL="0" marR="0" rtl="0" algn="l">
                <a:lnSpc>
                  <a:spcPct val="100000"/>
                </a:lnSpc>
                <a:spcBef>
                  <a:spcPts val="0"/>
                </a:spcBef>
                <a:spcAft>
                  <a:spcPts val="0"/>
                </a:spcAft>
                <a:buNone/>
              </a:pPr>
              <a:r>
                <a:rPr b="0" i="0" lang="en" sz="449" u="none" cap="none" strike="noStrike">
                  <a:solidFill>
                    <a:srgbClr val="000000"/>
                  </a:solidFill>
                  <a:latin typeface="Helvetica Neue"/>
                  <a:ea typeface="Helvetica Neue"/>
                  <a:cs typeface="Helvetica Neue"/>
                  <a:sym typeface="Helvetica Neue"/>
                </a:rPr>
                <a:t>museum internship                      </a:t>
              </a:r>
              <a:endParaRPr sz="899"/>
            </a:p>
          </p:txBody>
        </p:sp>
        <p:sp>
          <p:nvSpPr>
            <p:cNvPr id="325" name="Google Shape;325;p40"/>
            <p:cNvSpPr txBox="1"/>
            <p:nvPr/>
          </p:nvSpPr>
          <p:spPr>
            <a:xfrm>
              <a:off x="977579" y="3801880"/>
              <a:ext cx="1503900" cy="200100"/>
            </a:xfrm>
            <a:prstGeom prst="rect">
              <a:avLst/>
            </a:prstGeom>
            <a:solidFill>
              <a:srgbClr val="FFFFFF"/>
            </a:solidFill>
            <a:ln>
              <a:noFill/>
            </a:ln>
          </p:spPr>
          <p:txBody>
            <a:bodyPr anchorCtr="0" anchor="t" bIns="29325" lIns="58675" spcFirstLastPara="1" rIns="58675" wrap="square" tIns="29325">
              <a:spAutoFit/>
            </a:bodyPr>
            <a:lstStyle/>
            <a:p>
              <a:pPr indent="0" lvl="0" marL="0" marR="0" rtl="0" algn="l">
                <a:lnSpc>
                  <a:spcPct val="100000"/>
                </a:lnSpc>
                <a:spcBef>
                  <a:spcPts val="0"/>
                </a:spcBef>
                <a:spcAft>
                  <a:spcPts val="0"/>
                </a:spcAft>
                <a:buNone/>
              </a:pPr>
              <a:r>
                <a:rPr b="0" i="0" lang="en" sz="449" u="none" cap="none" strike="noStrike">
                  <a:solidFill>
                    <a:srgbClr val="000000"/>
                  </a:solidFill>
                  <a:latin typeface="Helvetica Neue"/>
                  <a:ea typeface="Helvetica Neue"/>
                  <a:cs typeface="Helvetica Neue"/>
                  <a:sym typeface="Helvetica Neue"/>
                </a:rPr>
                <a:t>marketing analyst                        </a:t>
              </a:r>
              <a:endParaRPr sz="899"/>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330" name="Shape 330"/>
        <p:cNvGrpSpPr/>
        <p:nvPr/>
      </p:nvGrpSpPr>
      <p:grpSpPr>
        <a:xfrm>
          <a:off x="0" y="0"/>
          <a:ext cx="0" cy="0"/>
          <a:chOff x="0" y="0"/>
          <a:chExt cx="0" cy="0"/>
        </a:xfrm>
      </p:grpSpPr>
      <p:sp>
        <p:nvSpPr>
          <p:cNvPr id="331" name="Google Shape;331;p41"/>
          <p:cNvSpPr/>
          <p:nvPr/>
        </p:nvSpPr>
        <p:spPr>
          <a:xfrm>
            <a:off x="0" y="0"/>
            <a:ext cx="9144000" cy="73200"/>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41"/>
          <p:cNvSpPr/>
          <p:nvPr/>
        </p:nvSpPr>
        <p:spPr>
          <a:xfrm>
            <a:off x="1097280" y="1508760"/>
            <a:ext cx="6949500" cy="1554600"/>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 sz="5700">
                <a:solidFill>
                  <a:schemeClr val="lt1"/>
                </a:solidFill>
                <a:latin typeface="Century Gothic"/>
                <a:ea typeface="Century Gothic"/>
                <a:cs typeface="Century Gothic"/>
                <a:sym typeface="Century Gothic"/>
              </a:rPr>
              <a:t>Thank you!</a:t>
            </a:r>
            <a:endParaRPr b="1" sz="5700">
              <a:solidFill>
                <a:schemeClr val="lt1"/>
              </a:solidFill>
              <a:latin typeface="Century Gothic"/>
              <a:ea typeface="Century Gothic"/>
              <a:cs typeface="Century Gothic"/>
              <a:sym typeface="Century Gothic"/>
            </a:endParaRPr>
          </a:p>
        </p:txBody>
      </p:sp>
      <p:sp>
        <p:nvSpPr>
          <p:cNvPr id="333" name="Google Shape;333;p41"/>
          <p:cNvSpPr/>
          <p:nvPr/>
        </p:nvSpPr>
        <p:spPr>
          <a:xfrm>
            <a:off x="1371600" y="3638550"/>
            <a:ext cx="6400800" cy="526200"/>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lang="en" sz="1800">
                <a:solidFill>
                  <a:srgbClr val="B0BDD4"/>
                </a:solidFill>
                <a:latin typeface="Lato"/>
                <a:ea typeface="Lato"/>
                <a:cs typeface="Lato"/>
                <a:sym typeface="Lato"/>
              </a:rPr>
              <a:t>Reach out to </a:t>
            </a:r>
            <a:r>
              <a:rPr lang="en" sz="1800" u="sng">
                <a:solidFill>
                  <a:schemeClr val="lt1"/>
                </a:solidFill>
                <a:latin typeface="Lato"/>
                <a:ea typeface="Lato"/>
                <a:cs typeface="Lato"/>
                <a:sym typeface="Lato"/>
                <a:hlinkClick r:id="rId3">
                  <a:extLst>
                    <a:ext uri="{A12FA001-AC4F-418D-AE19-62706E023703}">
                      <ahyp:hlinkClr val="tx"/>
                    </a:ext>
                  </a:extLst>
                </a:hlinkClick>
              </a:rPr>
              <a:t>support@careershift.com</a:t>
            </a:r>
            <a:r>
              <a:rPr lang="en" sz="1800">
                <a:solidFill>
                  <a:srgbClr val="B0BDD4"/>
                </a:solidFill>
                <a:latin typeface="Lato"/>
                <a:ea typeface="Lato"/>
                <a:cs typeface="Lato"/>
                <a:sym typeface="Lato"/>
              </a:rPr>
              <a:t> with questions!</a:t>
            </a:r>
            <a:endParaRPr sz="1800">
              <a:solidFill>
                <a:schemeClr val="dk1"/>
              </a:solidFill>
              <a:latin typeface="Lato"/>
              <a:ea typeface="Lato"/>
              <a:cs typeface="Lato"/>
              <a:sym typeface="Lato"/>
            </a:endParaRPr>
          </a:p>
        </p:txBody>
      </p:sp>
      <p:sp>
        <p:nvSpPr>
          <p:cNvPr id="334" name="Google Shape;334;p41"/>
          <p:cNvSpPr/>
          <p:nvPr/>
        </p:nvSpPr>
        <p:spPr>
          <a:xfrm>
            <a:off x="4206240" y="4397539"/>
            <a:ext cx="731400" cy="73200"/>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35" name="Google Shape;335;p41" title="careershift-logo-white.png"/>
          <p:cNvPicPr preferRelativeResize="0"/>
          <p:nvPr/>
        </p:nvPicPr>
        <p:blipFill>
          <a:blip r:embed="rId4">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9" name="Shape 339"/>
        <p:cNvGrpSpPr/>
        <p:nvPr/>
      </p:nvGrpSpPr>
      <p:grpSpPr>
        <a:xfrm>
          <a:off x="0" y="0"/>
          <a:ext cx="0" cy="0"/>
          <a:chOff x="0" y="0"/>
          <a:chExt cx="0" cy="0"/>
        </a:xfrm>
      </p:grpSpPr>
      <p:sp>
        <p:nvSpPr>
          <p:cNvPr id="340" name="Google Shape;340;p42"/>
          <p:cNvSpPr txBox="1"/>
          <p:nvPr/>
        </p:nvSpPr>
        <p:spPr>
          <a:xfrm>
            <a:off x="577122" y="914400"/>
            <a:ext cx="6395100" cy="147900"/>
          </a:xfrm>
          <a:prstGeom prst="rect">
            <a:avLst/>
          </a:prstGeom>
          <a:noFill/>
          <a:ln>
            <a:noFill/>
          </a:ln>
        </p:spPr>
        <p:txBody>
          <a:bodyPr anchorCtr="0" anchor="t" bIns="22850" lIns="45725" spcFirstLastPara="1" rIns="45725" wrap="square" tIns="22850">
            <a:spAutoFit/>
          </a:bodyPr>
          <a:lstStyle/>
          <a:p>
            <a:pPr indent="0" lvl="0" marL="0" marR="0" rtl="0" algn="l">
              <a:lnSpc>
                <a:spcPct val="94511"/>
              </a:lnSpc>
              <a:spcBef>
                <a:spcPts val="0"/>
              </a:spcBef>
              <a:spcAft>
                <a:spcPts val="0"/>
              </a:spcAft>
              <a:buNone/>
            </a:pPr>
            <a:r>
              <a:t/>
            </a:r>
            <a:endParaRPr sz="700"/>
          </a:p>
        </p:txBody>
      </p:sp>
      <p:pic>
        <p:nvPicPr>
          <p:cNvPr id="341" name="Google Shape;341;p42" title="careershift-logo-color.png"/>
          <p:cNvPicPr preferRelativeResize="0"/>
          <p:nvPr/>
        </p:nvPicPr>
        <p:blipFill>
          <a:blip r:embed="rId3">
            <a:alphaModFix/>
          </a:blip>
          <a:stretch>
            <a:fillRect/>
          </a:stretch>
        </p:blipFill>
        <p:spPr>
          <a:xfrm>
            <a:off x="679013" y="1797848"/>
            <a:ext cx="7104876" cy="1207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346" name="Shape 346"/>
        <p:cNvGrpSpPr/>
        <p:nvPr/>
      </p:nvGrpSpPr>
      <p:grpSpPr>
        <a:xfrm>
          <a:off x="0" y="0"/>
          <a:ext cx="0" cy="0"/>
          <a:chOff x="0" y="0"/>
          <a:chExt cx="0" cy="0"/>
        </a:xfrm>
      </p:grpSpPr>
      <p:sp>
        <p:nvSpPr>
          <p:cNvPr id="347" name="Google Shape;347;p43"/>
          <p:cNvSpPr/>
          <p:nvPr/>
        </p:nvSpPr>
        <p:spPr>
          <a:xfrm>
            <a:off x="457200" y="609600"/>
            <a:ext cx="8229600" cy="5943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3500">
                <a:solidFill>
                  <a:schemeClr val="lt1"/>
                </a:solidFill>
                <a:latin typeface="Century Gothic"/>
                <a:ea typeface="Century Gothic"/>
                <a:cs typeface="Century Gothic"/>
                <a:sym typeface="Century Gothic"/>
              </a:rPr>
              <a:t>Closing the Loop &amp; Building Trust</a:t>
            </a:r>
            <a:endParaRPr sz="700"/>
          </a:p>
        </p:txBody>
      </p:sp>
      <p:sp>
        <p:nvSpPr>
          <p:cNvPr id="348" name="Google Shape;348;p43"/>
          <p:cNvSpPr/>
          <p:nvPr/>
        </p:nvSpPr>
        <p:spPr>
          <a:xfrm>
            <a:off x="457200" y="1482090"/>
            <a:ext cx="8229600" cy="8229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chemeClr val="lt1"/>
                </a:solidFill>
                <a:latin typeface="Lato"/>
                <a:ea typeface="Lato"/>
                <a:cs typeface="Lato"/>
                <a:sym typeface="Lato"/>
              </a:rPr>
              <a:t>Too often, patrons and staff report an issue and never hear back. </a:t>
            </a:r>
            <a:endParaRPr sz="700"/>
          </a:p>
          <a:p>
            <a:pPr indent="0" lvl="0" marL="0" marR="0" rtl="0" algn="l">
              <a:spcBef>
                <a:spcPts val="0"/>
              </a:spcBef>
              <a:spcAft>
                <a:spcPts val="0"/>
              </a:spcAft>
              <a:buNone/>
            </a:pPr>
            <a:r>
              <a:rPr lang="en" sz="1400">
                <a:solidFill>
                  <a:schemeClr val="lt1"/>
                </a:solidFill>
                <a:latin typeface="Lato"/>
                <a:ea typeface="Lato"/>
                <a:cs typeface="Lato"/>
                <a:sym typeface="Lato"/>
              </a:rPr>
              <a:t>Built-in communication tools close that gap.</a:t>
            </a:r>
            <a:endParaRPr sz="700"/>
          </a:p>
        </p:txBody>
      </p:sp>
      <p:sp>
        <p:nvSpPr>
          <p:cNvPr id="349" name="Google Shape;349;p43"/>
          <p:cNvSpPr/>
          <p:nvPr/>
        </p:nvSpPr>
        <p:spPr>
          <a:xfrm>
            <a:off x="365760" y="2571750"/>
            <a:ext cx="1920240" cy="200025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43"/>
          <p:cNvSpPr/>
          <p:nvPr/>
        </p:nvSpPr>
        <p:spPr>
          <a:xfrm>
            <a:off x="365760" y="2571750"/>
            <a:ext cx="64008" cy="2000250"/>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43"/>
          <p:cNvSpPr/>
          <p:nvPr/>
        </p:nvSpPr>
        <p:spPr>
          <a:xfrm>
            <a:off x="548640" y="2693670"/>
            <a:ext cx="1645920" cy="4114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2000">
                <a:solidFill>
                  <a:srgbClr val="1A2035"/>
                </a:solidFill>
                <a:latin typeface="Calibri"/>
                <a:ea typeface="Calibri"/>
                <a:cs typeface="Calibri"/>
                <a:sym typeface="Calibri"/>
              </a:rPr>
              <a:t>Reply</a:t>
            </a:r>
            <a:endParaRPr b="1" sz="1500">
              <a:solidFill>
                <a:srgbClr val="1A2035"/>
              </a:solidFill>
              <a:latin typeface="Calibri"/>
              <a:ea typeface="Calibri"/>
              <a:cs typeface="Calibri"/>
              <a:sym typeface="Calibri"/>
            </a:endParaRPr>
          </a:p>
        </p:txBody>
      </p:sp>
      <p:sp>
        <p:nvSpPr>
          <p:cNvPr id="352" name="Google Shape;352;p43"/>
          <p:cNvSpPr/>
          <p:nvPr/>
        </p:nvSpPr>
        <p:spPr>
          <a:xfrm>
            <a:off x="548640" y="2876550"/>
            <a:ext cx="1645920" cy="155829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4A5568"/>
                </a:solidFill>
                <a:latin typeface="Calibri"/>
                <a:ea typeface="Calibri"/>
                <a:cs typeface="Calibri"/>
                <a:sym typeface="Calibri"/>
              </a:rPr>
              <a:t>Built-in email and SMS replying directly within the platform</a:t>
            </a:r>
            <a:endParaRPr sz="700"/>
          </a:p>
        </p:txBody>
      </p:sp>
      <p:sp>
        <p:nvSpPr>
          <p:cNvPr id="353" name="Google Shape;353;p43"/>
          <p:cNvSpPr/>
          <p:nvPr/>
        </p:nvSpPr>
        <p:spPr>
          <a:xfrm>
            <a:off x="2514600" y="2571750"/>
            <a:ext cx="1920240" cy="200025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43"/>
          <p:cNvSpPr/>
          <p:nvPr/>
        </p:nvSpPr>
        <p:spPr>
          <a:xfrm>
            <a:off x="2514600" y="2571750"/>
            <a:ext cx="64008" cy="2000250"/>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43"/>
          <p:cNvSpPr/>
          <p:nvPr/>
        </p:nvSpPr>
        <p:spPr>
          <a:xfrm>
            <a:off x="2697480" y="2693670"/>
            <a:ext cx="1645920" cy="4114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2000">
                <a:solidFill>
                  <a:srgbClr val="1A2035"/>
                </a:solidFill>
                <a:latin typeface="Calibri"/>
                <a:ea typeface="Calibri"/>
                <a:cs typeface="Calibri"/>
                <a:sym typeface="Calibri"/>
              </a:rPr>
              <a:t>Update</a:t>
            </a:r>
            <a:endParaRPr sz="700"/>
          </a:p>
        </p:txBody>
      </p:sp>
      <p:sp>
        <p:nvSpPr>
          <p:cNvPr id="356" name="Google Shape;356;p43"/>
          <p:cNvSpPr/>
          <p:nvPr/>
        </p:nvSpPr>
        <p:spPr>
          <a:xfrm>
            <a:off x="2697480" y="2876550"/>
            <a:ext cx="1645920" cy="155829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4A5568"/>
                </a:solidFill>
                <a:latin typeface="Calibri"/>
                <a:ea typeface="Calibri"/>
                <a:cs typeface="Calibri"/>
                <a:sym typeface="Calibri"/>
              </a:rPr>
              <a:t>Timely status updates tied to the issue record</a:t>
            </a:r>
            <a:endParaRPr sz="700"/>
          </a:p>
        </p:txBody>
      </p:sp>
      <p:sp>
        <p:nvSpPr>
          <p:cNvPr id="357" name="Google Shape;357;p43"/>
          <p:cNvSpPr/>
          <p:nvPr/>
        </p:nvSpPr>
        <p:spPr>
          <a:xfrm>
            <a:off x="4663440" y="2571750"/>
            <a:ext cx="1920240" cy="200025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43"/>
          <p:cNvSpPr/>
          <p:nvPr/>
        </p:nvSpPr>
        <p:spPr>
          <a:xfrm>
            <a:off x="4663440" y="2571750"/>
            <a:ext cx="64008" cy="2000250"/>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43"/>
          <p:cNvSpPr/>
          <p:nvPr/>
        </p:nvSpPr>
        <p:spPr>
          <a:xfrm>
            <a:off x="4846320" y="2693670"/>
            <a:ext cx="1645920" cy="4114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2000">
                <a:solidFill>
                  <a:srgbClr val="1A2035"/>
                </a:solidFill>
                <a:latin typeface="Calibri"/>
                <a:ea typeface="Calibri"/>
                <a:cs typeface="Calibri"/>
                <a:sym typeface="Calibri"/>
              </a:rPr>
              <a:t>Transparency</a:t>
            </a:r>
            <a:endParaRPr sz="700"/>
          </a:p>
        </p:txBody>
      </p:sp>
      <p:sp>
        <p:nvSpPr>
          <p:cNvPr id="360" name="Google Shape;360;p43"/>
          <p:cNvSpPr/>
          <p:nvPr/>
        </p:nvSpPr>
        <p:spPr>
          <a:xfrm>
            <a:off x="4846320" y="3105150"/>
            <a:ext cx="1645920" cy="132969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4A5568"/>
                </a:solidFill>
                <a:latin typeface="Calibri"/>
                <a:ea typeface="Calibri"/>
                <a:cs typeface="Calibri"/>
                <a:sym typeface="Calibri"/>
              </a:rPr>
              <a:t>Staff see real progress, replacing vague handling with accountability</a:t>
            </a:r>
            <a:endParaRPr sz="700"/>
          </a:p>
        </p:txBody>
      </p:sp>
      <p:sp>
        <p:nvSpPr>
          <p:cNvPr id="361" name="Google Shape;361;p43"/>
          <p:cNvSpPr/>
          <p:nvPr/>
        </p:nvSpPr>
        <p:spPr>
          <a:xfrm>
            <a:off x="6812280" y="2571750"/>
            <a:ext cx="1920240" cy="200025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43"/>
          <p:cNvSpPr/>
          <p:nvPr/>
        </p:nvSpPr>
        <p:spPr>
          <a:xfrm>
            <a:off x="6812280" y="2571750"/>
            <a:ext cx="64008" cy="2000250"/>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43"/>
          <p:cNvSpPr/>
          <p:nvPr/>
        </p:nvSpPr>
        <p:spPr>
          <a:xfrm>
            <a:off x="6995160" y="2693670"/>
            <a:ext cx="1645920" cy="4114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2000">
                <a:solidFill>
                  <a:srgbClr val="1A2035"/>
                </a:solidFill>
                <a:latin typeface="Calibri"/>
                <a:ea typeface="Calibri"/>
                <a:cs typeface="Calibri"/>
                <a:sym typeface="Calibri"/>
              </a:rPr>
              <a:t>Morale</a:t>
            </a:r>
            <a:endParaRPr sz="700"/>
          </a:p>
        </p:txBody>
      </p:sp>
      <p:sp>
        <p:nvSpPr>
          <p:cNvPr id="364" name="Google Shape;364;p43"/>
          <p:cNvSpPr/>
          <p:nvPr/>
        </p:nvSpPr>
        <p:spPr>
          <a:xfrm>
            <a:off x="6995160" y="2990850"/>
            <a:ext cx="1645920" cy="144399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4A5568"/>
                </a:solidFill>
                <a:latin typeface="Calibri"/>
                <a:ea typeface="Calibri"/>
                <a:cs typeface="Calibri"/>
                <a:sym typeface="Calibri"/>
              </a:rPr>
              <a:t>When reports lead to action, trust in leadership grows</a:t>
            </a:r>
            <a:endParaRPr sz="700"/>
          </a:p>
        </p:txBody>
      </p:sp>
      <p:pic>
        <p:nvPicPr>
          <p:cNvPr id="365" name="Google Shape;365;p43"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370" name="Shape 370"/>
        <p:cNvGrpSpPr/>
        <p:nvPr/>
      </p:nvGrpSpPr>
      <p:grpSpPr>
        <a:xfrm>
          <a:off x="0" y="0"/>
          <a:ext cx="0" cy="0"/>
          <a:chOff x="0" y="0"/>
          <a:chExt cx="0" cy="0"/>
        </a:xfrm>
      </p:grpSpPr>
      <p:sp>
        <p:nvSpPr>
          <p:cNvPr id="371" name="Google Shape;371;p44"/>
          <p:cNvSpPr/>
          <p:nvPr/>
        </p:nvSpPr>
        <p:spPr>
          <a:xfrm>
            <a:off x="0" y="0"/>
            <a:ext cx="9144000" cy="73152"/>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44"/>
          <p:cNvSpPr/>
          <p:nvPr/>
        </p:nvSpPr>
        <p:spPr>
          <a:xfrm>
            <a:off x="457200" y="552450"/>
            <a:ext cx="8229600" cy="5943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3500">
                <a:solidFill>
                  <a:schemeClr val="lt1"/>
                </a:solidFill>
                <a:latin typeface="Century Gothic"/>
                <a:ea typeface="Century Gothic"/>
                <a:cs typeface="Century Gothic"/>
                <a:sym typeface="Century Gothic"/>
              </a:rPr>
              <a:t>Actionable Insights &amp; Patterns</a:t>
            </a:r>
            <a:endParaRPr sz="700"/>
          </a:p>
        </p:txBody>
      </p:sp>
      <p:sp>
        <p:nvSpPr>
          <p:cNvPr id="373" name="Google Shape;373;p44"/>
          <p:cNvSpPr/>
          <p:nvPr/>
        </p:nvSpPr>
        <p:spPr>
          <a:xfrm>
            <a:off x="457200" y="1529334"/>
            <a:ext cx="347472" cy="347472"/>
          </a:xfrm>
          <a:prstGeom prst="ellipse">
            <a:avLst/>
          </a:prstGeom>
          <a:solidFill>
            <a:srgbClr val="1D9E75">
              <a:alpha val="25098"/>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44"/>
          <p:cNvSpPr/>
          <p:nvPr/>
        </p:nvSpPr>
        <p:spPr>
          <a:xfrm>
            <a:off x="457200" y="1529334"/>
            <a:ext cx="347472" cy="34747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1</a:t>
            </a:r>
            <a:endParaRPr sz="1200">
              <a:solidFill>
                <a:schemeClr val="dk1"/>
              </a:solidFill>
              <a:latin typeface="Calibri"/>
              <a:ea typeface="Calibri"/>
              <a:cs typeface="Calibri"/>
              <a:sym typeface="Calibri"/>
            </a:endParaRPr>
          </a:p>
        </p:txBody>
      </p:sp>
      <p:sp>
        <p:nvSpPr>
          <p:cNvPr id="375" name="Google Shape;375;p44"/>
          <p:cNvSpPr/>
          <p:nvPr/>
        </p:nvSpPr>
        <p:spPr>
          <a:xfrm>
            <a:off x="960120" y="1465326"/>
            <a:ext cx="77724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FFFFFF"/>
                </a:solidFill>
                <a:latin typeface="Lato"/>
                <a:ea typeface="Lato"/>
                <a:cs typeface="Lato"/>
                <a:sym typeface="Lato"/>
              </a:rPr>
              <a:t>Surface recurring problems — facilities, policy violations, patron history</a:t>
            </a:r>
            <a:endParaRPr sz="700"/>
          </a:p>
        </p:txBody>
      </p:sp>
      <p:sp>
        <p:nvSpPr>
          <p:cNvPr id="376" name="Google Shape;376;p44"/>
          <p:cNvSpPr/>
          <p:nvPr/>
        </p:nvSpPr>
        <p:spPr>
          <a:xfrm>
            <a:off x="457200" y="2190750"/>
            <a:ext cx="347472" cy="347472"/>
          </a:xfrm>
          <a:prstGeom prst="ellipse">
            <a:avLst/>
          </a:prstGeom>
          <a:solidFill>
            <a:srgbClr val="1D9E75">
              <a:alpha val="25098"/>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44"/>
          <p:cNvSpPr/>
          <p:nvPr/>
        </p:nvSpPr>
        <p:spPr>
          <a:xfrm>
            <a:off x="457200" y="2187702"/>
            <a:ext cx="347472" cy="34747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2</a:t>
            </a:r>
            <a:endParaRPr sz="1200">
              <a:solidFill>
                <a:schemeClr val="dk1"/>
              </a:solidFill>
              <a:latin typeface="Calibri"/>
              <a:ea typeface="Calibri"/>
              <a:cs typeface="Calibri"/>
              <a:sym typeface="Calibri"/>
            </a:endParaRPr>
          </a:p>
        </p:txBody>
      </p:sp>
      <p:sp>
        <p:nvSpPr>
          <p:cNvPr id="378" name="Google Shape;378;p44"/>
          <p:cNvSpPr/>
          <p:nvPr/>
        </p:nvSpPr>
        <p:spPr>
          <a:xfrm>
            <a:off x="960120" y="2123694"/>
            <a:ext cx="77724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FFFFFF"/>
                </a:solidFill>
                <a:latin typeface="Lato"/>
                <a:ea typeface="Lato"/>
                <a:cs typeface="Lato"/>
                <a:sym typeface="Lato"/>
              </a:rPr>
              <a:t>Address root causes before small issues become big ones</a:t>
            </a:r>
            <a:endParaRPr sz="700"/>
          </a:p>
        </p:txBody>
      </p:sp>
      <p:sp>
        <p:nvSpPr>
          <p:cNvPr id="379" name="Google Shape;379;p44"/>
          <p:cNvSpPr/>
          <p:nvPr/>
        </p:nvSpPr>
        <p:spPr>
          <a:xfrm>
            <a:off x="457200" y="2846070"/>
            <a:ext cx="347472" cy="347472"/>
          </a:xfrm>
          <a:prstGeom prst="ellipse">
            <a:avLst/>
          </a:prstGeom>
          <a:solidFill>
            <a:srgbClr val="1D9E75">
              <a:alpha val="25098"/>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44"/>
          <p:cNvSpPr/>
          <p:nvPr/>
        </p:nvSpPr>
        <p:spPr>
          <a:xfrm>
            <a:off x="457200" y="2846070"/>
            <a:ext cx="347472" cy="34747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3</a:t>
            </a:r>
            <a:endParaRPr sz="1200">
              <a:solidFill>
                <a:schemeClr val="dk1"/>
              </a:solidFill>
              <a:latin typeface="Calibri"/>
              <a:ea typeface="Calibri"/>
              <a:cs typeface="Calibri"/>
              <a:sym typeface="Calibri"/>
            </a:endParaRPr>
          </a:p>
        </p:txBody>
      </p:sp>
      <p:sp>
        <p:nvSpPr>
          <p:cNvPr id="381" name="Google Shape;381;p44"/>
          <p:cNvSpPr/>
          <p:nvPr/>
        </p:nvSpPr>
        <p:spPr>
          <a:xfrm>
            <a:off x="960120" y="2782062"/>
            <a:ext cx="77724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FFFFFF"/>
                </a:solidFill>
                <a:latin typeface="Lato"/>
                <a:ea typeface="Lato"/>
                <a:cs typeface="Lato"/>
                <a:sym typeface="Lato"/>
              </a:rPr>
              <a:t>Patron database via ILS integration gives staff full context without platform switching</a:t>
            </a:r>
            <a:endParaRPr sz="700"/>
          </a:p>
        </p:txBody>
      </p:sp>
      <p:sp>
        <p:nvSpPr>
          <p:cNvPr id="382" name="Google Shape;382;p44"/>
          <p:cNvSpPr/>
          <p:nvPr/>
        </p:nvSpPr>
        <p:spPr>
          <a:xfrm>
            <a:off x="457200" y="3504438"/>
            <a:ext cx="347472" cy="347472"/>
          </a:xfrm>
          <a:prstGeom prst="ellipse">
            <a:avLst/>
          </a:prstGeom>
          <a:solidFill>
            <a:srgbClr val="1D9E75">
              <a:alpha val="25098"/>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44"/>
          <p:cNvSpPr/>
          <p:nvPr/>
        </p:nvSpPr>
        <p:spPr>
          <a:xfrm>
            <a:off x="457200" y="3504438"/>
            <a:ext cx="347472" cy="34747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4</a:t>
            </a:r>
            <a:endParaRPr sz="1200">
              <a:solidFill>
                <a:schemeClr val="dk1"/>
              </a:solidFill>
              <a:latin typeface="Calibri"/>
              <a:ea typeface="Calibri"/>
              <a:cs typeface="Calibri"/>
              <a:sym typeface="Calibri"/>
            </a:endParaRPr>
          </a:p>
        </p:txBody>
      </p:sp>
      <p:sp>
        <p:nvSpPr>
          <p:cNvPr id="384" name="Google Shape;384;p44"/>
          <p:cNvSpPr/>
          <p:nvPr/>
        </p:nvSpPr>
        <p:spPr>
          <a:xfrm>
            <a:off x="960120" y="3440430"/>
            <a:ext cx="77724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FFFFFF"/>
                </a:solidFill>
                <a:latin typeface="Lato"/>
                <a:ea typeface="Lato"/>
                <a:cs typeface="Lato"/>
                <a:sym typeface="Lato"/>
              </a:rPr>
              <a:t>Data-driven reporting makes analysis and decision-making dramatically easier</a:t>
            </a:r>
            <a:endParaRPr sz="700"/>
          </a:p>
        </p:txBody>
      </p:sp>
      <p:pic>
        <p:nvPicPr>
          <p:cNvPr id="385" name="Google Shape;385;p44"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154" name="Shape 154"/>
        <p:cNvGrpSpPr/>
        <p:nvPr/>
      </p:nvGrpSpPr>
      <p:grpSpPr>
        <a:xfrm>
          <a:off x="0" y="0"/>
          <a:ext cx="0" cy="0"/>
          <a:chOff x="0" y="0"/>
          <a:chExt cx="0" cy="0"/>
        </a:xfrm>
      </p:grpSpPr>
      <p:sp>
        <p:nvSpPr>
          <p:cNvPr id="155" name="Google Shape;155;p27"/>
          <p:cNvSpPr/>
          <p:nvPr/>
        </p:nvSpPr>
        <p:spPr>
          <a:xfrm>
            <a:off x="0" y="0"/>
            <a:ext cx="9144000" cy="73200"/>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27"/>
          <p:cNvSpPr/>
          <p:nvPr/>
        </p:nvSpPr>
        <p:spPr>
          <a:xfrm>
            <a:off x="457200" y="552450"/>
            <a:ext cx="8229600" cy="5943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Table of Contents</a:t>
            </a:r>
            <a:endParaRPr sz="700"/>
          </a:p>
        </p:txBody>
      </p:sp>
      <p:sp>
        <p:nvSpPr>
          <p:cNvPr id="157" name="Google Shape;157;p27"/>
          <p:cNvSpPr/>
          <p:nvPr/>
        </p:nvSpPr>
        <p:spPr>
          <a:xfrm>
            <a:off x="457200" y="1798526"/>
            <a:ext cx="347400" cy="347400"/>
          </a:xfrm>
          <a:prstGeom prst="ellipse">
            <a:avLst/>
          </a:prstGeom>
          <a:solidFill>
            <a:srgbClr val="1D9E75">
              <a:alpha val="25098"/>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27"/>
          <p:cNvSpPr/>
          <p:nvPr/>
        </p:nvSpPr>
        <p:spPr>
          <a:xfrm>
            <a:off x="457200" y="1798526"/>
            <a:ext cx="347400" cy="347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1</a:t>
            </a:r>
            <a:endParaRPr sz="1200">
              <a:solidFill>
                <a:schemeClr val="dk1"/>
              </a:solidFill>
              <a:latin typeface="Calibri"/>
              <a:ea typeface="Calibri"/>
              <a:cs typeface="Calibri"/>
              <a:sym typeface="Calibri"/>
            </a:endParaRPr>
          </a:p>
        </p:txBody>
      </p:sp>
      <p:sp>
        <p:nvSpPr>
          <p:cNvPr id="159" name="Google Shape;159;p27"/>
          <p:cNvSpPr/>
          <p:nvPr/>
        </p:nvSpPr>
        <p:spPr>
          <a:xfrm>
            <a:off x="960120" y="1734518"/>
            <a:ext cx="7772400" cy="530400"/>
          </a:xfrm>
          <a:prstGeom prst="rect">
            <a:avLst/>
          </a:prstGeom>
          <a:noFill/>
          <a:ln>
            <a:noFill/>
          </a:ln>
        </p:spPr>
        <p:txBody>
          <a:bodyPr anchorCtr="0" anchor="ctr" bIns="22850" lIns="45725" spcFirstLastPara="1" rIns="45725" wrap="square" tIns="22850">
            <a:noAutofit/>
          </a:bodyPr>
          <a:lstStyle/>
          <a:p>
            <a:pPr indent="0" lvl="0" marL="0" rtl="0" algn="l">
              <a:lnSpc>
                <a:spcPct val="115000"/>
              </a:lnSpc>
              <a:spcBef>
                <a:spcPts val="0"/>
              </a:spcBef>
              <a:spcAft>
                <a:spcPts val="0"/>
              </a:spcAft>
              <a:buSzPts val="1100"/>
              <a:buNone/>
            </a:pPr>
            <a:r>
              <a:rPr lang="en" sz="1800">
                <a:solidFill>
                  <a:srgbClr val="FFFFFF"/>
                </a:solidFill>
                <a:latin typeface="Lato"/>
                <a:ea typeface="Lato"/>
                <a:cs typeface="Lato"/>
                <a:sym typeface="Lato"/>
              </a:rPr>
              <a:t>New Careershift Platform Overview</a:t>
            </a:r>
            <a:endParaRPr sz="1800">
              <a:solidFill>
                <a:srgbClr val="FFFFFF"/>
              </a:solidFill>
              <a:latin typeface="Lato"/>
              <a:ea typeface="Lato"/>
              <a:cs typeface="Lato"/>
              <a:sym typeface="Lato"/>
            </a:endParaRPr>
          </a:p>
        </p:txBody>
      </p:sp>
      <p:sp>
        <p:nvSpPr>
          <p:cNvPr id="160" name="Google Shape;160;p27"/>
          <p:cNvSpPr/>
          <p:nvPr/>
        </p:nvSpPr>
        <p:spPr>
          <a:xfrm>
            <a:off x="457200" y="2459942"/>
            <a:ext cx="347400" cy="347400"/>
          </a:xfrm>
          <a:prstGeom prst="ellipse">
            <a:avLst/>
          </a:prstGeom>
          <a:solidFill>
            <a:srgbClr val="1D9E75">
              <a:alpha val="25098"/>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27"/>
          <p:cNvSpPr/>
          <p:nvPr/>
        </p:nvSpPr>
        <p:spPr>
          <a:xfrm>
            <a:off x="457200" y="2456894"/>
            <a:ext cx="347400" cy="347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2</a:t>
            </a:r>
            <a:endParaRPr sz="1200">
              <a:solidFill>
                <a:schemeClr val="dk1"/>
              </a:solidFill>
              <a:latin typeface="Calibri"/>
              <a:ea typeface="Calibri"/>
              <a:cs typeface="Calibri"/>
              <a:sym typeface="Calibri"/>
            </a:endParaRPr>
          </a:p>
        </p:txBody>
      </p:sp>
      <p:sp>
        <p:nvSpPr>
          <p:cNvPr id="162" name="Google Shape;162;p27"/>
          <p:cNvSpPr/>
          <p:nvPr/>
        </p:nvSpPr>
        <p:spPr>
          <a:xfrm>
            <a:off x="960120" y="2392886"/>
            <a:ext cx="7772400" cy="530400"/>
          </a:xfrm>
          <a:prstGeom prst="rect">
            <a:avLst/>
          </a:prstGeom>
          <a:noFill/>
          <a:ln>
            <a:noFill/>
          </a:ln>
        </p:spPr>
        <p:txBody>
          <a:bodyPr anchorCtr="0" anchor="ctr" bIns="22850" lIns="45725" spcFirstLastPara="1" rIns="45725" wrap="square" tIns="22850">
            <a:noAutofit/>
          </a:bodyPr>
          <a:lstStyle/>
          <a:p>
            <a:pPr indent="0" lvl="0" marL="0" rtl="0" algn="l">
              <a:lnSpc>
                <a:spcPct val="115000"/>
              </a:lnSpc>
              <a:spcBef>
                <a:spcPts val="0"/>
              </a:spcBef>
              <a:spcAft>
                <a:spcPts val="0"/>
              </a:spcAft>
              <a:buSzPts val="1100"/>
              <a:buNone/>
            </a:pPr>
            <a:r>
              <a:rPr lang="en" sz="1800">
                <a:solidFill>
                  <a:schemeClr val="lt1"/>
                </a:solidFill>
                <a:latin typeface="Lato"/>
                <a:ea typeface="Lato"/>
                <a:cs typeface="Lato"/>
                <a:sym typeface="Lato"/>
              </a:rPr>
              <a:t>The Job Seeker Experience</a:t>
            </a:r>
            <a:endParaRPr sz="1800">
              <a:solidFill>
                <a:schemeClr val="lt1"/>
              </a:solidFill>
              <a:latin typeface="Lato"/>
              <a:ea typeface="Lato"/>
              <a:cs typeface="Lato"/>
              <a:sym typeface="Lato"/>
            </a:endParaRPr>
          </a:p>
        </p:txBody>
      </p:sp>
      <p:sp>
        <p:nvSpPr>
          <p:cNvPr id="163" name="Google Shape;163;p27"/>
          <p:cNvSpPr/>
          <p:nvPr/>
        </p:nvSpPr>
        <p:spPr>
          <a:xfrm>
            <a:off x="457200" y="3115262"/>
            <a:ext cx="347400" cy="347400"/>
          </a:xfrm>
          <a:prstGeom prst="ellipse">
            <a:avLst/>
          </a:prstGeom>
          <a:solidFill>
            <a:srgbClr val="1D9E75">
              <a:alpha val="25098"/>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27"/>
          <p:cNvSpPr/>
          <p:nvPr/>
        </p:nvSpPr>
        <p:spPr>
          <a:xfrm>
            <a:off x="457200" y="3115262"/>
            <a:ext cx="347400" cy="347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3</a:t>
            </a:r>
            <a:endParaRPr sz="1200">
              <a:solidFill>
                <a:schemeClr val="dk1"/>
              </a:solidFill>
              <a:latin typeface="Calibri"/>
              <a:ea typeface="Calibri"/>
              <a:cs typeface="Calibri"/>
              <a:sym typeface="Calibri"/>
            </a:endParaRPr>
          </a:p>
        </p:txBody>
      </p:sp>
      <p:sp>
        <p:nvSpPr>
          <p:cNvPr id="165" name="Google Shape;165;p27"/>
          <p:cNvSpPr/>
          <p:nvPr/>
        </p:nvSpPr>
        <p:spPr>
          <a:xfrm>
            <a:off x="960120" y="3051254"/>
            <a:ext cx="7772400" cy="530400"/>
          </a:xfrm>
          <a:prstGeom prst="rect">
            <a:avLst/>
          </a:prstGeom>
          <a:noFill/>
          <a:ln>
            <a:noFill/>
          </a:ln>
        </p:spPr>
        <p:txBody>
          <a:bodyPr anchorCtr="0" anchor="ctr" bIns="22850" lIns="45725" spcFirstLastPara="1" rIns="45725" wrap="square" tIns="22850">
            <a:noAutofit/>
          </a:bodyPr>
          <a:lstStyle/>
          <a:p>
            <a:pPr indent="0" lvl="0" marL="0" rtl="0" algn="l">
              <a:spcBef>
                <a:spcPts val="0"/>
              </a:spcBef>
              <a:spcAft>
                <a:spcPts val="0"/>
              </a:spcAft>
              <a:buClr>
                <a:schemeClr val="dk1"/>
              </a:buClr>
              <a:buFont typeface="Arial"/>
              <a:buNone/>
            </a:pPr>
            <a:r>
              <a:rPr lang="en" sz="1800">
                <a:solidFill>
                  <a:schemeClr val="lt1"/>
                </a:solidFill>
                <a:latin typeface="Lato"/>
                <a:ea typeface="Lato"/>
                <a:cs typeface="Lato"/>
                <a:sym typeface="Lato"/>
              </a:rPr>
              <a:t>The Admin Experience</a:t>
            </a:r>
            <a:endParaRPr sz="1800">
              <a:solidFill>
                <a:schemeClr val="dk1"/>
              </a:solidFill>
              <a:latin typeface="Lato"/>
              <a:ea typeface="Lato"/>
              <a:cs typeface="Lato"/>
              <a:sym typeface="Lato"/>
            </a:endParaRPr>
          </a:p>
        </p:txBody>
      </p:sp>
      <p:pic>
        <p:nvPicPr>
          <p:cNvPr id="166" name="Google Shape;166;p27"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390" name="Shape 390"/>
        <p:cNvGrpSpPr/>
        <p:nvPr/>
      </p:nvGrpSpPr>
      <p:grpSpPr>
        <a:xfrm>
          <a:off x="0" y="0"/>
          <a:ext cx="0" cy="0"/>
          <a:chOff x="0" y="0"/>
          <a:chExt cx="0" cy="0"/>
        </a:xfrm>
      </p:grpSpPr>
      <p:sp>
        <p:nvSpPr>
          <p:cNvPr id="391" name="Google Shape;391;p45"/>
          <p:cNvSpPr/>
          <p:nvPr/>
        </p:nvSpPr>
        <p:spPr>
          <a:xfrm>
            <a:off x="0" y="0"/>
            <a:ext cx="9144000" cy="73152"/>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45"/>
          <p:cNvSpPr/>
          <p:nvPr/>
        </p:nvSpPr>
        <p:spPr>
          <a:xfrm>
            <a:off x="640080" y="699516"/>
            <a:ext cx="7863840" cy="50292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Connected Ecosystem:</a:t>
            </a:r>
            <a:endParaRPr sz="700"/>
          </a:p>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Deep LibApps Integration</a:t>
            </a:r>
            <a:endParaRPr sz="700"/>
          </a:p>
        </p:txBody>
      </p:sp>
      <p:sp>
        <p:nvSpPr>
          <p:cNvPr id="393" name="Google Shape;393;p45"/>
          <p:cNvSpPr/>
          <p:nvPr/>
        </p:nvSpPr>
        <p:spPr>
          <a:xfrm>
            <a:off x="457200" y="1817370"/>
            <a:ext cx="2560320" cy="1824228"/>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45"/>
          <p:cNvSpPr/>
          <p:nvPr/>
        </p:nvSpPr>
        <p:spPr>
          <a:xfrm>
            <a:off x="594360" y="1954530"/>
            <a:ext cx="2286000" cy="384048"/>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2200">
                <a:solidFill>
                  <a:srgbClr val="004E80"/>
                </a:solidFill>
                <a:latin typeface="Lato"/>
                <a:ea typeface="Lato"/>
                <a:cs typeface="Lato"/>
                <a:sym typeface="Lato"/>
              </a:rPr>
              <a:t>LibCal</a:t>
            </a:r>
            <a:endParaRPr sz="700"/>
          </a:p>
        </p:txBody>
      </p:sp>
      <p:sp>
        <p:nvSpPr>
          <p:cNvPr id="395" name="Google Shape;395;p45"/>
          <p:cNvSpPr/>
          <p:nvPr/>
        </p:nvSpPr>
        <p:spPr>
          <a:xfrm>
            <a:off x="594360" y="2518410"/>
            <a:ext cx="2286000" cy="8229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4A5568"/>
                </a:solidFill>
                <a:latin typeface="Lato"/>
                <a:ea typeface="Lato"/>
                <a:cs typeface="Lato"/>
                <a:sym typeface="Lato"/>
              </a:rPr>
              <a:t>Ban patron bookings &amp; reservations directly from an incident record</a:t>
            </a:r>
            <a:endParaRPr sz="700"/>
          </a:p>
        </p:txBody>
      </p:sp>
      <p:sp>
        <p:nvSpPr>
          <p:cNvPr id="396" name="Google Shape;396;p45"/>
          <p:cNvSpPr/>
          <p:nvPr/>
        </p:nvSpPr>
        <p:spPr>
          <a:xfrm>
            <a:off x="6126480" y="1817370"/>
            <a:ext cx="2560320" cy="1824228"/>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45"/>
          <p:cNvSpPr/>
          <p:nvPr/>
        </p:nvSpPr>
        <p:spPr>
          <a:xfrm>
            <a:off x="6263640" y="1954530"/>
            <a:ext cx="2286000" cy="384048"/>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2200">
                <a:solidFill>
                  <a:srgbClr val="004E80"/>
                </a:solidFill>
                <a:latin typeface="Lato"/>
                <a:ea typeface="Lato"/>
                <a:cs typeface="Lato"/>
                <a:sym typeface="Lato"/>
              </a:rPr>
              <a:t>LibAnswers</a:t>
            </a:r>
            <a:endParaRPr sz="700"/>
          </a:p>
        </p:txBody>
      </p:sp>
      <p:sp>
        <p:nvSpPr>
          <p:cNvPr id="398" name="Google Shape;398;p45"/>
          <p:cNvSpPr/>
          <p:nvPr/>
        </p:nvSpPr>
        <p:spPr>
          <a:xfrm>
            <a:off x="6263640" y="2518410"/>
            <a:ext cx="2286000" cy="8229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4A5568"/>
                </a:solidFill>
                <a:latin typeface="Lato"/>
                <a:ea typeface="Lato"/>
                <a:cs typeface="Lato"/>
                <a:sym typeface="Lato"/>
              </a:rPr>
              <a:t>Report harassing behavior directly from LibChat conversations</a:t>
            </a:r>
            <a:endParaRPr sz="700"/>
          </a:p>
        </p:txBody>
      </p:sp>
      <p:sp>
        <p:nvSpPr>
          <p:cNvPr id="399" name="Google Shape;399;p45"/>
          <p:cNvSpPr/>
          <p:nvPr/>
        </p:nvSpPr>
        <p:spPr>
          <a:xfrm>
            <a:off x="3200401" y="1817370"/>
            <a:ext cx="2560320" cy="1824228"/>
          </a:xfrm>
          <a:prstGeom prst="rect">
            <a:avLst/>
          </a:prstGeom>
          <a:solidFill>
            <a:schemeClr val="lt1"/>
          </a:solidFill>
          <a:ln cap="flat" cmpd="sng" w="57150">
            <a:solidFill>
              <a:srgbClr val="D85A3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45"/>
          <p:cNvSpPr/>
          <p:nvPr/>
        </p:nvSpPr>
        <p:spPr>
          <a:xfrm>
            <a:off x="3337561" y="1981962"/>
            <a:ext cx="2286000" cy="384048"/>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2200">
                <a:solidFill>
                  <a:srgbClr val="004E80"/>
                </a:solidFill>
                <a:latin typeface="Lato"/>
                <a:ea typeface="Lato"/>
                <a:cs typeface="Lato"/>
                <a:sym typeface="Lato"/>
              </a:rPr>
              <a:t>LibMaps</a:t>
            </a:r>
            <a:endParaRPr sz="700"/>
          </a:p>
        </p:txBody>
      </p:sp>
      <p:sp>
        <p:nvSpPr>
          <p:cNvPr id="401" name="Google Shape;401;p45"/>
          <p:cNvSpPr/>
          <p:nvPr/>
        </p:nvSpPr>
        <p:spPr>
          <a:xfrm>
            <a:off x="3337561" y="2586990"/>
            <a:ext cx="2286000" cy="8229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4A5568"/>
                </a:solidFill>
                <a:latin typeface="Lato"/>
                <a:ea typeface="Lato"/>
                <a:cs typeface="Lato"/>
                <a:sym typeface="Lato"/>
              </a:rPr>
              <a:t>Drop a pin to show exactly where an incident occurred in your facility</a:t>
            </a:r>
            <a:endParaRPr sz="700"/>
          </a:p>
        </p:txBody>
      </p:sp>
      <p:pic>
        <p:nvPicPr>
          <p:cNvPr id="402" name="Google Shape;402;p45"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6" name="Shape 406"/>
        <p:cNvGrpSpPr/>
        <p:nvPr/>
      </p:nvGrpSpPr>
      <p:grpSpPr>
        <a:xfrm>
          <a:off x="0" y="0"/>
          <a:ext cx="0" cy="0"/>
          <a:chOff x="0" y="0"/>
          <a:chExt cx="0" cy="0"/>
        </a:xfrm>
      </p:grpSpPr>
      <p:grpSp>
        <p:nvGrpSpPr>
          <p:cNvPr id="407" name="Google Shape;407;p46"/>
          <p:cNvGrpSpPr/>
          <p:nvPr/>
        </p:nvGrpSpPr>
        <p:grpSpPr>
          <a:xfrm>
            <a:off x="6242897" y="-72330"/>
            <a:ext cx="2901103" cy="5215830"/>
            <a:chOff x="0" y="-38100"/>
            <a:chExt cx="1528153" cy="2747433"/>
          </a:xfrm>
        </p:grpSpPr>
        <p:sp>
          <p:nvSpPr>
            <p:cNvPr id="408" name="Google Shape;408;p46"/>
            <p:cNvSpPr/>
            <p:nvPr/>
          </p:nvSpPr>
          <p:spPr>
            <a:xfrm>
              <a:off x="0" y="0"/>
              <a:ext cx="1528153" cy="2709333"/>
            </a:xfrm>
            <a:custGeom>
              <a:rect b="b" l="l" r="r" t="t"/>
              <a:pathLst>
                <a:path extrusionOk="0" h="2709333" w="1528153">
                  <a:moveTo>
                    <a:pt x="0" y="0"/>
                  </a:moveTo>
                  <a:lnTo>
                    <a:pt x="1528153" y="0"/>
                  </a:lnTo>
                  <a:lnTo>
                    <a:pt x="1528153" y="2709333"/>
                  </a:lnTo>
                  <a:lnTo>
                    <a:pt x="0" y="2709333"/>
                  </a:lnTo>
                  <a:close/>
                </a:path>
              </a:pathLst>
            </a:custGeom>
            <a:solidFill>
              <a:srgbClr val="004E80"/>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09" name="Google Shape;409;p46"/>
            <p:cNvSpPr txBox="1"/>
            <p:nvPr/>
          </p:nvSpPr>
          <p:spPr>
            <a:xfrm>
              <a:off x="0" y="-38100"/>
              <a:ext cx="1528153" cy="2747433"/>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10" name="Google Shape;410;p46"/>
          <p:cNvSpPr txBox="1"/>
          <p:nvPr/>
        </p:nvSpPr>
        <p:spPr>
          <a:xfrm>
            <a:off x="476250" y="404813"/>
            <a:ext cx="5852587" cy="2322279"/>
          </a:xfrm>
          <a:prstGeom prst="rect">
            <a:avLst/>
          </a:prstGeom>
          <a:noFill/>
          <a:ln>
            <a:noFill/>
          </a:ln>
        </p:spPr>
        <p:txBody>
          <a:bodyPr anchorCtr="0" anchor="t" bIns="0" lIns="0" spcFirstLastPara="1" rIns="0" wrap="square" tIns="0">
            <a:spAutoFit/>
          </a:bodyPr>
          <a:lstStyle/>
          <a:p>
            <a:pPr indent="0" lvl="0" marL="0" marR="0" rtl="0" algn="l">
              <a:lnSpc>
                <a:spcPct val="112000"/>
              </a:lnSpc>
              <a:spcBef>
                <a:spcPts val="0"/>
              </a:spcBef>
              <a:spcAft>
                <a:spcPts val="0"/>
              </a:spcAft>
              <a:buNone/>
            </a:pPr>
            <a:r>
              <a:rPr b="1" lang="en" sz="5400">
                <a:solidFill>
                  <a:srgbClr val="004E80"/>
                </a:solidFill>
                <a:latin typeface="Century Gothic"/>
                <a:ea typeface="Century Gothic"/>
                <a:cs typeface="Century Gothic"/>
                <a:sym typeface="Century Gothic"/>
              </a:rPr>
              <a:t>Live </a:t>
            </a:r>
            <a:endParaRPr sz="700"/>
          </a:p>
          <a:p>
            <a:pPr indent="0" lvl="0" marL="0" marR="0" rtl="0" algn="l">
              <a:lnSpc>
                <a:spcPct val="112000"/>
              </a:lnSpc>
              <a:spcBef>
                <a:spcPts val="0"/>
              </a:spcBef>
              <a:spcAft>
                <a:spcPts val="0"/>
              </a:spcAft>
              <a:buNone/>
            </a:pPr>
            <a:r>
              <a:rPr b="1" lang="en" sz="5400">
                <a:solidFill>
                  <a:srgbClr val="004E80"/>
                </a:solidFill>
                <a:latin typeface="Century Gothic"/>
                <a:ea typeface="Century Gothic"/>
                <a:cs typeface="Century Gothic"/>
                <a:sym typeface="Century Gothic"/>
              </a:rPr>
              <a:t>Demo </a:t>
            </a:r>
            <a:endParaRPr sz="700"/>
          </a:p>
          <a:p>
            <a:pPr indent="0" lvl="0" marL="0" marR="0" rtl="0" algn="l">
              <a:lnSpc>
                <a:spcPct val="112000"/>
              </a:lnSpc>
              <a:spcBef>
                <a:spcPts val="0"/>
              </a:spcBef>
              <a:spcAft>
                <a:spcPts val="0"/>
              </a:spcAft>
              <a:buNone/>
            </a:pPr>
            <a:r>
              <a:rPr b="1" lang="en" sz="5400">
                <a:solidFill>
                  <a:srgbClr val="004E80"/>
                </a:solidFill>
                <a:latin typeface="Century Gothic"/>
                <a:ea typeface="Century Gothic"/>
                <a:cs typeface="Century Gothic"/>
                <a:sym typeface="Century Gothic"/>
              </a:rPr>
              <a:t>Time</a:t>
            </a:r>
            <a:endParaRPr sz="700"/>
          </a:p>
        </p:txBody>
      </p:sp>
      <p:grpSp>
        <p:nvGrpSpPr>
          <p:cNvPr id="411" name="Google Shape;411;p46"/>
          <p:cNvGrpSpPr/>
          <p:nvPr/>
        </p:nvGrpSpPr>
        <p:grpSpPr>
          <a:xfrm>
            <a:off x="-330218" y="4320538"/>
            <a:ext cx="1323777" cy="1323777"/>
            <a:chOff x="0" y="0"/>
            <a:chExt cx="812800" cy="812800"/>
          </a:xfrm>
        </p:grpSpPr>
        <p:sp>
          <p:nvSpPr>
            <p:cNvPr id="412" name="Google Shape;412;p4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E80"/>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13" name="Google Shape;413;p46"/>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414" name="Google Shape;414;p46"/>
          <p:cNvGrpSpPr/>
          <p:nvPr/>
        </p:nvGrpSpPr>
        <p:grpSpPr>
          <a:xfrm>
            <a:off x="5318204" y="-1238379"/>
            <a:ext cx="1849387" cy="1849387"/>
            <a:chOff x="0" y="0"/>
            <a:chExt cx="812800" cy="812800"/>
          </a:xfrm>
        </p:grpSpPr>
        <p:sp>
          <p:nvSpPr>
            <p:cNvPr id="415" name="Google Shape;415;p4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E80"/>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16" name="Google Shape;416;p46"/>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17" name="Google Shape;417;p46"/>
          <p:cNvSpPr/>
          <p:nvPr/>
        </p:nvSpPr>
        <p:spPr>
          <a:xfrm>
            <a:off x="5726830" y="1168985"/>
            <a:ext cx="2055051" cy="2805530"/>
          </a:xfrm>
          <a:custGeom>
            <a:rect b="b" l="l" r="r" t="t"/>
            <a:pathLst>
              <a:path extrusionOk="0" h="5611059" w="4110101">
                <a:moveTo>
                  <a:pt x="0" y="0"/>
                </a:moveTo>
                <a:lnTo>
                  <a:pt x="4110101" y="0"/>
                </a:lnTo>
                <a:lnTo>
                  <a:pt x="4110101" y="5611060"/>
                </a:lnTo>
                <a:lnTo>
                  <a:pt x="0" y="5611060"/>
                </a:lnTo>
                <a:lnTo>
                  <a:pt x="0" y="0"/>
                </a:lnTo>
                <a:close/>
              </a:path>
            </a:pathLst>
          </a:cu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18" name="Google Shape;418;p46"/>
          <p:cNvSpPr txBox="1"/>
          <p:nvPr/>
        </p:nvSpPr>
        <p:spPr>
          <a:xfrm>
            <a:off x="885638" y="3090883"/>
            <a:ext cx="5294085" cy="531242"/>
          </a:xfrm>
          <a:prstGeom prst="rect">
            <a:avLst/>
          </a:prstGeom>
          <a:noFill/>
          <a:ln>
            <a:noFill/>
          </a:ln>
        </p:spPr>
        <p:txBody>
          <a:bodyPr anchorCtr="0" anchor="t" bIns="0" lIns="0" spcFirstLastPara="1" rIns="0" wrap="square" tIns="0">
            <a:spAutoFit/>
          </a:bodyPr>
          <a:lstStyle/>
          <a:p>
            <a:pPr indent="0" lvl="0" marL="0" marR="0" rtl="0" algn="l">
              <a:lnSpc>
                <a:spcPct val="120992"/>
              </a:lnSpc>
              <a:spcBef>
                <a:spcPts val="0"/>
              </a:spcBef>
              <a:spcAft>
                <a:spcPts val="0"/>
              </a:spcAft>
              <a:buNone/>
            </a:pPr>
            <a:r>
              <a:rPr lang="en" sz="3400">
                <a:solidFill>
                  <a:srgbClr val="004E80"/>
                </a:solidFill>
                <a:latin typeface="Lato"/>
                <a:ea typeface="Lato"/>
                <a:cs typeface="Lato"/>
                <a:sym typeface="Lato"/>
              </a:rPr>
              <a:t>Let’s see it in action!</a:t>
            </a:r>
            <a:endParaRPr sz="700"/>
          </a:p>
        </p:txBody>
      </p:sp>
      <p:pic>
        <p:nvPicPr>
          <p:cNvPr id="419" name="Google Shape;419;p46"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424" name="Shape 424"/>
        <p:cNvGrpSpPr/>
        <p:nvPr/>
      </p:nvGrpSpPr>
      <p:grpSpPr>
        <a:xfrm>
          <a:off x="0" y="0"/>
          <a:ext cx="0" cy="0"/>
          <a:chOff x="0" y="0"/>
          <a:chExt cx="0" cy="0"/>
        </a:xfrm>
      </p:grpSpPr>
      <p:sp>
        <p:nvSpPr>
          <p:cNvPr id="425" name="Google Shape;425;p47"/>
          <p:cNvSpPr/>
          <p:nvPr/>
        </p:nvSpPr>
        <p:spPr>
          <a:xfrm>
            <a:off x="0" y="0"/>
            <a:ext cx="9144000" cy="73152"/>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47"/>
          <p:cNvSpPr/>
          <p:nvPr/>
        </p:nvSpPr>
        <p:spPr>
          <a:xfrm>
            <a:off x="1097280" y="1508760"/>
            <a:ext cx="6949440" cy="1554480"/>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 sz="5700">
                <a:solidFill>
                  <a:schemeClr val="lt1"/>
                </a:solidFill>
                <a:latin typeface="Century Gothic"/>
                <a:ea typeface="Century Gothic"/>
                <a:cs typeface="Century Gothic"/>
                <a:sym typeface="Century Gothic"/>
              </a:rPr>
              <a:t>Career Support is Core to the Future of Libraries</a:t>
            </a:r>
            <a:endParaRPr sz="700"/>
          </a:p>
        </p:txBody>
      </p:sp>
      <p:sp>
        <p:nvSpPr>
          <p:cNvPr id="427" name="Google Shape;427;p47"/>
          <p:cNvSpPr/>
          <p:nvPr/>
        </p:nvSpPr>
        <p:spPr>
          <a:xfrm>
            <a:off x="1371600" y="3638550"/>
            <a:ext cx="6400800" cy="526151"/>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lang="en" sz="1800">
                <a:solidFill>
                  <a:srgbClr val="B0BDD4"/>
                </a:solidFill>
                <a:latin typeface="Lato"/>
                <a:ea typeface="Lato"/>
                <a:cs typeface="Lato"/>
                <a:sym typeface="Lato"/>
              </a:rPr>
              <a:t>How Public Libraries Are Redefining Workforce Development</a:t>
            </a:r>
            <a:endParaRPr sz="1800">
              <a:solidFill>
                <a:schemeClr val="dk1"/>
              </a:solidFill>
              <a:latin typeface="Lato"/>
              <a:ea typeface="Lato"/>
              <a:cs typeface="Lato"/>
              <a:sym typeface="Lato"/>
            </a:endParaRPr>
          </a:p>
        </p:txBody>
      </p:sp>
      <p:sp>
        <p:nvSpPr>
          <p:cNvPr id="428" name="Google Shape;428;p47"/>
          <p:cNvSpPr/>
          <p:nvPr/>
        </p:nvSpPr>
        <p:spPr>
          <a:xfrm>
            <a:off x="4206240" y="4397539"/>
            <a:ext cx="731520" cy="73152"/>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29" name="Google Shape;429;p47"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434" name="Shape 434"/>
        <p:cNvGrpSpPr/>
        <p:nvPr/>
      </p:nvGrpSpPr>
      <p:grpSpPr>
        <a:xfrm>
          <a:off x="0" y="0"/>
          <a:ext cx="0" cy="0"/>
          <a:chOff x="0" y="0"/>
          <a:chExt cx="0" cy="0"/>
        </a:xfrm>
      </p:grpSpPr>
      <p:sp>
        <p:nvSpPr>
          <p:cNvPr id="435" name="Google Shape;435;p48"/>
          <p:cNvSpPr/>
          <p:nvPr/>
        </p:nvSpPr>
        <p:spPr>
          <a:xfrm>
            <a:off x="457200" y="274320"/>
            <a:ext cx="8229600" cy="6400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What We'll Cover Today</a:t>
            </a:r>
            <a:endParaRPr sz="700"/>
          </a:p>
        </p:txBody>
      </p:sp>
      <p:sp>
        <p:nvSpPr>
          <p:cNvPr id="436" name="Google Shape;436;p48"/>
          <p:cNvSpPr/>
          <p:nvPr/>
        </p:nvSpPr>
        <p:spPr>
          <a:xfrm>
            <a:off x="457200" y="1097280"/>
            <a:ext cx="3931920" cy="64008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48"/>
          <p:cNvSpPr/>
          <p:nvPr/>
        </p:nvSpPr>
        <p:spPr>
          <a:xfrm>
            <a:off x="457200" y="1097280"/>
            <a:ext cx="502920" cy="640080"/>
          </a:xfrm>
          <a:prstGeom prst="rect">
            <a:avLst/>
          </a:prstGeom>
          <a:solidFill>
            <a:srgbClr val="1D9E75">
              <a:alpha val="14901"/>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48"/>
          <p:cNvSpPr/>
          <p:nvPr/>
        </p:nvSpPr>
        <p:spPr>
          <a:xfrm>
            <a:off x="457200" y="1097280"/>
            <a:ext cx="502920" cy="64008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01</a:t>
            </a:r>
            <a:endParaRPr sz="1200">
              <a:solidFill>
                <a:schemeClr val="dk1"/>
              </a:solidFill>
              <a:latin typeface="Calibri"/>
              <a:ea typeface="Calibri"/>
              <a:cs typeface="Calibri"/>
              <a:sym typeface="Calibri"/>
            </a:endParaRPr>
          </a:p>
        </p:txBody>
      </p:sp>
      <p:sp>
        <p:nvSpPr>
          <p:cNvPr id="439" name="Google Shape;439;p48"/>
          <p:cNvSpPr/>
          <p:nvPr/>
        </p:nvSpPr>
        <p:spPr>
          <a:xfrm>
            <a:off x="1051560" y="1097280"/>
            <a:ext cx="3246120" cy="6400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300">
                <a:solidFill>
                  <a:srgbClr val="1A2035"/>
                </a:solidFill>
                <a:latin typeface="Lato"/>
                <a:ea typeface="Lato"/>
                <a:cs typeface="Lato"/>
                <a:sym typeface="Lato"/>
              </a:rPr>
              <a:t>The Evolving Role of the Public Library</a:t>
            </a:r>
            <a:endParaRPr sz="1300">
              <a:solidFill>
                <a:schemeClr val="dk1"/>
              </a:solidFill>
              <a:latin typeface="Lato"/>
              <a:ea typeface="Lato"/>
              <a:cs typeface="Lato"/>
              <a:sym typeface="Lato"/>
            </a:endParaRPr>
          </a:p>
        </p:txBody>
      </p:sp>
      <p:sp>
        <p:nvSpPr>
          <p:cNvPr id="440" name="Google Shape;440;p48"/>
          <p:cNvSpPr/>
          <p:nvPr/>
        </p:nvSpPr>
        <p:spPr>
          <a:xfrm>
            <a:off x="4754880" y="1097280"/>
            <a:ext cx="3931920" cy="64008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48"/>
          <p:cNvSpPr/>
          <p:nvPr/>
        </p:nvSpPr>
        <p:spPr>
          <a:xfrm>
            <a:off x="4754880" y="1097280"/>
            <a:ext cx="502920" cy="640080"/>
          </a:xfrm>
          <a:prstGeom prst="rect">
            <a:avLst/>
          </a:prstGeom>
          <a:solidFill>
            <a:srgbClr val="1D9E75">
              <a:alpha val="14901"/>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48"/>
          <p:cNvSpPr/>
          <p:nvPr/>
        </p:nvSpPr>
        <p:spPr>
          <a:xfrm>
            <a:off x="4754880" y="1097280"/>
            <a:ext cx="502920" cy="64008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02</a:t>
            </a:r>
            <a:endParaRPr sz="1200">
              <a:solidFill>
                <a:schemeClr val="dk1"/>
              </a:solidFill>
              <a:latin typeface="Calibri"/>
              <a:ea typeface="Calibri"/>
              <a:cs typeface="Calibri"/>
              <a:sym typeface="Calibri"/>
            </a:endParaRPr>
          </a:p>
        </p:txBody>
      </p:sp>
      <p:sp>
        <p:nvSpPr>
          <p:cNvPr id="443" name="Google Shape;443;p48"/>
          <p:cNvSpPr/>
          <p:nvPr/>
        </p:nvSpPr>
        <p:spPr>
          <a:xfrm>
            <a:off x="5349240" y="1097280"/>
            <a:ext cx="3246120" cy="6400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300">
                <a:solidFill>
                  <a:srgbClr val="1A2035"/>
                </a:solidFill>
                <a:latin typeface="Lato"/>
                <a:ea typeface="Lato"/>
                <a:cs typeface="Lato"/>
                <a:sym typeface="Lato"/>
              </a:rPr>
              <a:t>Why Career Support Is Now a Core Service</a:t>
            </a:r>
            <a:endParaRPr sz="1300">
              <a:solidFill>
                <a:schemeClr val="dk1"/>
              </a:solidFill>
              <a:latin typeface="Lato"/>
              <a:ea typeface="Lato"/>
              <a:cs typeface="Lato"/>
              <a:sym typeface="Lato"/>
            </a:endParaRPr>
          </a:p>
        </p:txBody>
      </p:sp>
      <p:sp>
        <p:nvSpPr>
          <p:cNvPr id="444" name="Google Shape;444;p48"/>
          <p:cNvSpPr/>
          <p:nvPr/>
        </p:nvSpPr>
        <p:spPr>
          <a:xfrm>
            <a:off x="457200" y="1901952"/>
            <a:ext cx="3931920" cy="64008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48"/>
          <p:cNvSpPr/>
          <p:nvPr/>
        </p:nvSpPr>
        <p:spPr>
          <a:xfrm>
            <a:off x="457200" y="1901952"/>
            <a:ext cx="502920" cy="640080"/>
          </a:xfrm>
          <a:prstGeom prst="rect">
            <a:avLst/>
          </a:prstGeom>
          <a:solidFill>
            <a:srgbClr val="1D9E75">
              <a:alpha val="14901"/>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48"/>
          <p:cNvSpPr/>
          <p:nvPr/>
        </p:nvSpPr>
        <p:spPr>
          <a:xfrm>
            <a:off x="457200" y="1901952"/>
            <a:ext cx="502920" cy="64008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03</a:t>
            </a:r>
            <a:endParaRPr sz="1200">
              <a:solidFill>
                <a:schemeClr val="dk1"/>
              </a:solidFill>
              <a:latin typeface="Calibri"/>
              <a:ea typeface="Calibri"/>
              <a:cs typeface="Calibri"/>
              <a:sym typeface="Calibri"/>
            </a:endParaRPr>
          </a:p>
        </p:txBody>
      </p:sp>
      <p:sp>
        <p:nvSpPr>
          <p:cNvPr id="447" name="Google Shape;447;p48"/>
          <p:cNvSpPr/>
          <p:nvPr/>
        </p:nvSpPr>
        <p:spPr>
          <a:xfrm>
            <a:off x="1051560" y="1901952"/>
            <a:ext cx="3246120" cy="6400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300">
                <a:solidFill>
                  <a:srgbClr val="1A2035"/>
                </a:solidFill>
                <a:latin typeface="Lato"/>
                <a:ea typeface="Lato"/>
                <a:cs typeface="Lato"/>
                <a:sym typeface="Lato"/>
              </a:rPr>
              <a:t>What Patrons Really Need</a:t>
            </a:r>
            <a:endParaRPr sz="1300">
              <a:solidFill>
                <a:schemeClr val="dk1"/>
              </a:solidFill>
              <a:latin typeface="Lato"/>
              <a:ea typeface="Lato"/>
              <a:cs typeface="Lato"/>
              <a:sym typeface="Lato"/>
            </a:endParaRPr>
          </a:p>
        </p:txBody>
      </p:sp>
      <p:sp>
        <p:nvSpPr>
          <p:cNvPr id="448" name="Google Shape;448;p48"/>
          <p:cNvSpPr/>
          <p:nvPr/>
        </p:nvSpPr>
        <p:spPr>
          <a:xfrm>
            <a:off x="4754880" y="1901952"/>
            <a:ext cx="3931920" cy="64008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48"/>
          <p:cNvSpPr/>
          <p:nvPr/>
        </p:nvSpPr>
        <p:spPr>
          <a:xfrm>
            <a:off x="4754880" y="1901952"/>
            <a:ext cx="502920" cy="640080"/>
          </a:xfrm>
          <a:prstGeom prst="rect">
            <a:avLst/>
          </a:prstGeom>
          <a:solidFill>
            <a:srgbClr val="1D9E75">
              <a:alpha val="14901"/>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48"/>
          <p:cNvSpPr/>
          <p:nvPr/>
        </p:nvSpPr>
        <p:spPr>
          <a:xfrm>
            <a:off x="4754880" y="1901952"/>
            <a:ext cx="502920" cy="64008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04</a:t>
            </a:r>
            <a:endParaRPr sz="1200">
              <a:solidFill>
                <a:schemeClr val="dk1"/>
              </a:solidFill>
              <a:latin typeface="Calibri"/>
              <a:ea typeface="Calibri"/>
              <a:cs typeface="Calibri"/>
              <a:sym typeface="Calibri"/>
            </a:endParaRPr>
          </a:p>
        </p:txBody>
      </p:sp>
      <p:sp>
        <p:nvSpPr>
          <p:cNvPr id="451" name="Google Shape;451;p48"/>
          <p:cNvSpPr/>
          <p:nvPr/>
        </p:nvSpPr>
        <p:spPr>
          <a:xfrm>
            <a:off x="5349240" y="1901952"/>
            <a:ext cx="3246120" cy="6400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300">
                <a:solidFill>
                  <a:srgbClr val="1A2035"/>
                </a:solidFill>
                <a:latin typeface="Lato"/>
                <a:ea typeface="Lato"/>
                <a:cs typeface="Lato"/>
                <a:sym typeface="Lato"/>
              </a:rPr>
              <a:t>Tools &amp; Resources: CareerShift for Libraries</a:t>
            </a:r>
            <a:endParaRPr sz="1300">
              <a:solidFill>
                <a:schemeClr val="dk1"/>
              </a:solidFill>
              <a:latin typeface="Lato"/>
              <a:ea typeface="Lato"/>
              <a:cs typeface="Lato"/>
              <a:sym typeface="Lato"/>
            </a:endParaRPr>
          </a:p>
        </p:txBody>
      </p:sp>
      <p:sp>
        <p:nvSpPr>
          <p:cNvPr id="452" name="Google Shape;452;p48"/>
          <p:cNvSpPr/>
          <p:nvPr/>
        </p:nvSpPr>
        <p:spPr>
          <a:xfrm>
            <a:off x="457200" y="2706624"/>
            <a:ext cx="3931920" cy="64008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48"/>
          <p:cNvSpPr/>
          <p:nvPr/>
        </p:nvSpPr>
        <p:spPr>
          <a:xfrm>
            <a:off x="457200" y="2706624"/>
            <a:ext cx="502920" cy="640080"/>
          </a:xfrm>
          <a:prstGeom prst="rect">
            <a:avLst/>
          </a:prstGeom>
          <a:solidFill>
            <a:srgbClr val="1D9E75">
              <a:alpha val="14901"/>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48"/>
          <p:cNvSpPr/>
          <p:nvPr/>
        </p:nvSpPr>
        <p:spPr>
          <a:xfrm>
            <a:off x="457200" y="2706624"/>
            <a:ext cx="502920" cy="64008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05</a:t>
            </a:r>
            <a:endParaRPr sz="1200">
              <a:solidFill>
                <a:schemeClr val="dk1"/>
              </a:solidFill>
              <a:latin typeface="Calibri"/>
              <a:ea typeface="Calibri"/>
              <a:cs typeface="Calibri"/>
              <a:sym typeface="Calibri"/>
            </a:endParaRPr>
          </a:p>
        </p:txBody>
      </p:sp>
      <p:sp>
        <p:nvSpPr>
          <p:cNvPr id="455" name="Google Shape;455;p48"/>
          <p:cNvSpPr/>
          <p:nvPr/>
        </p:nvSpPr>
        <p:spPr>
          <a:xfrm>
            <a:off x="1051560" y="2706624"/>
            <a:ext cx="3246120" cy="6400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300">
                <a:solidFill>
                  <a:srgbClr val="1A2035"/>
                </a:solidFill>
                <a:latin typeface="Lato"/>
                <a:ea typeface="Lato"/>
                <a:cs typeface="Lato"/>
                <a:sym typeface="Lato"/>
              </a:rPr>
              <a:t>Real-World Impact &amp; Success Stories</a:t>
            </a:r>
            <a:endParaRPr sz="1300">
              <a:solidFill>
                <a:schemeClr val="dk1"/>
              </a:solidFill>
              <a:latin typeface="Lato"/>
              <a:ea typeface="Lato"/>
              <a:cs typeface="Lato"/>
              <a:sym typeface="Lato"/>
            </a:endParaRPr>
          </a:p>
        </p:txBody>
      </p:sp>
      <p:sp>
        <p:nvSpPr>
          <p:cNvPr id="456" name="Google Shape;456;p48"/>
          <p:cNvSpPr/>
          <p:nvPr/>
        </p:nvSpPr>
        <p:spPr>
          <a:xfrm>
            <a:off x="4754880" y="2706624"/>
            <a:ext cx="3931920" cy="64008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48"/>
          <p:cNvSpPr/>
          <p:nvPr/>
        </p:nvSpPr>
        <p:spPr>
          <a:xfrm>
            <a:off x="4754880" y="2706624"/>
            <a:ext cx="502920" cy="640080"/>
          </a:xfrm>
          <a:prstGeom prst="rect">
            <a:avLst/>
          </a:prstGeom>
          <a:solidFill>
            <a:srgbClr val="1D9E75">
              <a:alpha val="14901"/>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48"/>
          <p:cNvSpPr/>
          <p:nvPr/>
        </p:nvSpPr>
        <p:spPr>
          <a:xfrm>
            <a:off x="4754880" y="2706624"/>
            <a:ext cx="502920" cy="64008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06</a:t>
            </a:r>
            <a:endParaRPr sz="1200">
              <a:solidFill>
                <a:schemeClr val="dk1"/>
              </a:solidFill>
              <a:latin typeface="Calibri"/>
              <a:ea typeface="Calibri"/>
              <a:cs typeface="Calibri"/>
              <a:sym typeface="Calibri"/>
            </a:endParaRPr>
          </a:p>
        </p:txBody>
      </p:sp>
      <p:sp>
        <p:nvSpPr>
          <p:cNvPr id="459" name="Google Shape;459;p48"/>
          <p:cNvSpPr/>
          <p:nvPr/>
        </p:nvSpPr>
        <p:spPr>
          <a:xfrm>
            <a:off x="5349240" y="2706624"/>
            <a:ext cx="3246120" cy="6400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300">
                <a:solidFill>
                  <a:srgbClr val="1A2035"/>
                </a:solidFill>
                <a:latin typeface="Lato"/>
                <a:ea typeface="Lato"/>
                <a:cs typeface="Lato"/>
                <a:sym typeface="Lato"/>
              </a:rPr>
              <a:t>How to Implement Career Services</a:t>
            </a:r>
            <a:endParaRPr sz="1300">
              <a:solidFill>
                <a:schemeClr val="dk1"/>
              </a:solidFill>
              <a:latin typeface="Lato"/>
              <a:ea typeface="Lato"/>
              <a:cs typeface="Lato"/>
              <a:sym typeface="Lato"/>
            </a:endParaRPr>
          </a:p>
        </p:txBody>
      </p:sp>
      <p:pic>
        <p:nvPicPr>
          <p:cNvPr id="460" name="Google Shape;460;p48"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465" name="Shape 465"/>
        <p:cNvGrpSpPr/>
        <p:nvPr/>
      </p:nvGrpSpPr>
      <p:grpSpPr>
        <a:xfrm>
          <a:off x="0" y="0"/>
          <a:ext cx="0" cy="0"/>
          <a:chOff x="0" y="0"/>
          <a:chExt cx="0" cy="0"/>
        </a:xfrm>
      </p:grpSpPr>
      <p:sp>
        <p:nvSpPr>
          <p:cNvPr id="466" name="Google Shape;466;p49"/>
          <p:cNvSpPr/>
          <p:nvPr/>
        </p:nvSpPr>
        <p:spPr>
          <a:xfrm>
            <a:off x="375053" y="628650"/>
            <a:ext cx="8572500" cy="5943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Libraries</a:t>
            </a:r>
            <a:r>
              <a:rPr b="1" lang="en" sz="2600">
                <a:solidFill>
                  <a:srgbClr val="1A2035"/>
                </a:solidFill>
                <a:latin typeface="Calibri"/>
                <a:ea typeface="Calibri"/>
                <a:cs typeface="Calibri"/>
                <a:sym typeface="Calibri"/>
              </a:rPr>
              <a:t> </a:t>
            </a:r>
            <a:r>
              <a:rPr b="1" lang="en" sz="4100">
                <a:solidFill>
                  <a:schemeClr val="lt1"/>
                </a:solidFill>
                <a:latin typeface="Century Gothic"/>
                <a:ea typeface="Century Gothic"/>
                <a:cs typeface="Century Gothic"/>
                <a:sym typeface="Century Gothic"/>
              </a:rPr>
              <a:t>Are Already in the Career Business</a:t>
            </a:r>
            <a:endParaRPr sz="700"/>
          </a:p>
        </p:txBody>
      </p:sp>
      <p:sp>
        <p:nvSpPr>
          <p:cNvPr id="467" name="Google Shape;467;p49"/>
          <p:cNvSpPr/>
          <p:nvPr/>
        </p:nvSpPr>
        <p:spPr>
          <a:xfrm>
            <a:off x="365760" y="1695450"/>
            <a:ext cx="4114800" cy="290703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49"/>
          <p:cNvSpPr/>
          <p:nvPr/>
        </p:nvSpPr>
        <p:spPr>
          <a:xfrm>
            <a:off x="548640" y="1855563"/>
            <a:ext cx="3749040" cy="4114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400">
                <a:solidFill>
                  <a:srgbClr val="004E80"/>
                </a:solidFill>
                <a:latin typeface="Lato"/>
                <a:ea typeface="Lato"/>
                <a:cs typeface="Lato"/>
                <a:sym typeface="Lato"/>
              </a:rPr>
              <a:t>WHAT LIBRARIES HAVE ALWAYS DONE</a:t>
            </a:r>
            <a:endParaRPr sz="1400">
              <a:solidFill>
                <a:srgbClr val="004E80"/>
              </a:solidFill>
              <a:latin typeface="Lato"/>
              <a:ea typeface="Lato"/>
              <a:cs typeface="Lato"/>
              <a:sym typeface="Lato"/>
            </a:endParaRPr>
          </a:p>
        </p:txBody>
      </p:sp>
      <p:sp>
        <p:nvSpPr>
          <p:cNvPr id="469" name="Google Shape;469;p49"/>
          <p:cNvSpPr/>
          <p:nvPr/>
        </p:nvSpPr>
        <p:spPr>
          <a:xfrm>
            <a:off x="594360" y="2526030"/>
            <a:ext cx="3657600" cy="1809750"/>
          </a:xfrm>
          <a:prstGeom prst="rect">
            <a:avLst/>
          </a:prstGeom>
          <a:noFill/>
          <a:ln>
            <a:noFill/>
          </a:ln>
        </p:spPr>
        <p:txBody>
          <a:bodyPr anchorCtr="0" anchor="t" bIns="22850" lIns="45725" spcFirstLastPara="1" rIns="45725" wrap="square" tIns="22850">
            <a:noAutofit/>
          </a:bodyPr>
          <a:lstStyle/>
          <a:p>
            <a:pPr indent="-336550" lvl="0" marL="342900" marR="0" rtl="0" algn="l">
              <a:spcBef>
                <a:spcPts val="0"/>
              </a:spcBef>
              <a:spcAft>
                <a:spcPts val="0"/>
              </a:spcAft>
              <a:buClr>
                <a:srgbClr val="1A2035"/>
              </a:buClr>
              <a:buSzPts val="1300"/>
              <a:buFont typeface="Lato"/>
              <a:buChar char="•"/>
            </a:pPr>
            <a:r>
              <a:rPr lang="en" sz="1300">
                <a:solidFill>
                  <a:srgbClr val="1A2035"/>
                </a:solidFill>
                <a:latin typeface="Lato"/>
                <a:ea typeface="Lato"/>
                <a:cs typeface="Lato"/>
                <a:sym typeface="Lato"/>
              </a:rPr>
              <a:t>Provide free access to information</a:t>
            </a:r>
            <a:endParaRPr sz="1300">
              <a:solidFill>
                <a:schemeClr val="dk1"/>
              </a:solidFill>
              <a:latin typeface="Lato"/>
              <a:ea typeface="Lato"/>
              <a:cs typeface="Lato"/>
              <a:sym typeface="Lato"/>
            </a:endParaRPr>
          </a:p>
          <a:p>
            <a:pPr indent="-336550" lvl="0" marL="342900" marR="0" rtl="0" algn="l">
              <a:spcBef>
                <a:spcPts val="1000"/>
              </a:spcBef>
              <a:spcAft>
                <a:spcPts val="0"/>
              </a:spcAft>
              <a:buClr>
                <a:srgbClr val="1A2035"/>
              </a:buClr>
              <a:buSzPts val="1300"/>
              <a:buFont typeface="Lato"/>
              <a:buChar char="•"/>
            </a:pPr>
            <a:r>
              <a:rPr lang="en" sz="1300">
                <a:solidFill>
                  <a:srgbClr val="1A2035"/>
                </a:solidFill>
                <a:latin typeface="Lato"/>
                <a:ea typeface="Lato"/>
                <a:cs typeface="Lato"/>
                <a:sym typeface="Lato"/>
              </a:rPr>
              <a:t>Connect community members to resources</a:t>
            </a:r>
            <a:endParaRPr sz="1300">
              <a:solidFill>
                <a:schemeClr val="dk1"/>
              </a:solidFill>
              <a:latin typeface="Lato"/>
              <a:ea typeface="Lato"/>
              <a:cs typeface="Lato"/>
              <a:sym typeface="Lato"/>
            </a:endParaRPr>
          </a:p>
          <a:p>
            <a:pPr indent="-336550" lvl="0" marL="342900" marR="0" rtl="0" algn="l">
              <a:spcBef>
                <a:spcPts val="1000"/>
              </a:spcBef>
              <a:spcAft>
                <a:spcPts val="0"/>
              </a:spcAft>
              <a:buClr>
                <a:srgbClr val="1A2035"/>
              </a:buClr>
              <a:buSzPts val="1300"/>
              <a:buFont typeface="Lato"/>
              <a:buChar char="•"/>
            </a:pPr>
            <a:r>
              <a:rPr lang="en" sz="1300">
                <a:solidFill>
                  <a:srgbClr val="1A2035"/>
                </a:solidFill>
                <a:latin typeface="Lato"/>
                <a:ea typeface="Lato"/>
                <a:cs typeface="Lato"/>
                <a:sym typeface="Lato"/>
              </a:rPr>
              <a:t>Offer trusted, neutral guidance</a:t>
            </a:r>
            <a:endParaRPr sz="1300">
              <a:solidFill>
                <a:schemeClr val="dk1"/>
              </a:solidFill>
              <a:latin typeface="Lato"/>
              <a:ea typeface="Lato"/>
              <a:cs typeface="Lato"/>
              <a:sym typeface="Lato"/>
            </a:endParaRPr>
          </a:p>
          <a:p>
            <a:pPr indent="-336550" lvl="0" marL="342900" marR="0" rtl="0" algn="l">
              <a:spcBef>
                <a:spcPts val="1000"/>
              </a:spcBef>
              <a:spcAft>
                <a:spcPts val="0"/>
              </a:spcAft>
              <a:buClr>
                <a:srgbClr val="1A2035"/>
              </a:buClr>
              <a:buSzPts val="1300"/>
              <a:buFont typeface="Lato"/>
              <a:buChar char="•"/>
            </a:pPr>
            <a:r>
              <a:rPr lang="en" sz="1300">
                <a:solidFill>
                  <a:srgbClr val="1A2035"/>
                </a:solidFill>
                <a:latin typeface="Lato"/>
                <a:ea typeface="Lato"/>
                <a:cs typeface="Lato"/>
                <a:sym typeface="Lato"/>
              </a:rPr>
              <a:t>Serve everyone — regardless of background</a:t>
            </a:r>
            <a:endParaRPr sz="1300">
              <a:solidFill>
                <a:schemeClr val="dk1"/>
              </a:solidFill>
              <a:latin typeface="Lato"/>
              <a:ea typeface="Lato"/>
              <a:cs typeface="Lato"/>
              <a:sym typeface="Lato"/>
            </a:endParaRPr>
          </a:p>
          <a:p>
            <a:pPr indent="-336550" lvl="0" marL="342900" marR="0" rtl="0" algn="l">
              <a:spcBef>
                <a:spcPts val="1000"/>
              </a:spcBef>
              <a:spcAft>
                <a:spcPts val="0"/>
              </a:spcAft>
              <a:buClr>
                <a:srgbClr val="1A2035"/>
              </a:buClr>
              <a:buSzPts val="1300"/>
              <a:buFont typeface="Lato"/>
              <a:buChar char="•"/>
            </a:pPr>
            <a:r>
              <a:rPr lang="en" sz="1300">
                <a:solidFill>
                  <a:srgbClr val="1A2035"/>
                </a:solidFill>
                <a:latin typeface="Lato"/>
                <a:ea typeface="Lato"/>
                <a:cs typeface="Lato"/>
                <a:sym typeface="Lato"/>
              </a:rPr>
              <a:t>Reduce barriers to opportunity</a:t>
            </a:r>
            <a:endParaRPr sz="1300">
              <a:solidFill>
                <a:schemeClr val="dk1"/>
              </a:solidFill>
              <a:latin typeface="Lato"/>
              <a:ea typeface="Lato"/>
              <a:cs typeface="Lato"/>
              <a:sym typeface="Lato"/>
            </a:endParaRPr>
          </a:p>
        </p:txBody>
      </p:sp>
      <p:sp>
        <p:nvSpPr>
          <p:cNvPr id="470" name="Google Shape;470;p49"/>
          <p:cNvSpPr/>
          <p:nvPr/>
        </p:nvSpPr>
        <p:spPr>
          <a:xfrm>
            <a:off x="4754880" y="1700022"/>
            <a:ext cx="4114800" cy="290703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49"/>
          <p:cNvSpPr/>
          <p:nvPr/>
        </p:nvSpPr>
        <p:spPr>
          <a:xfrm>
            <a:off x="4937760" y="1837443"/>
            <a:ext cx="3749040" cy="4114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400">
                <a:solidFill>
                  <a:srgbClr val="004E80"/>
                </a:solidFill>
                <a:latin typeface="Lato"/>
                <a:ea typeface="Lato"/>
                <a:cs typeface="Lato"/>
                <a:sym typeface="Lato"/>
              </a:rPr>
              <a:t>WHAT THAT MEANS FOR CAREERS</a:t>
            </a:r>
            <a:endParaRPr sz="700"/>
          </a:p>
        </p:txBody>
      </p:sp>
      <p:sp>
        <p:nvSpPr>
          <p:cNvPr id="472" name="Google Shape;472;p49"/>
          <p:cNvSpPr/>
          <p:nvPr/>
        </p:nvSpPr>
        <p:spPr>
          <a:xfrm>
            <a:off x="4983480" y="2526030"/>
            <a:ext cx="3657600" cy="1885950"/>
          </a:xfrm>
          <a:prstGeom prst="rect">
            <a:avLst/>
          </a:prstGeom>
          <a:noFill/>
          <a:ln>
            <a:noFill/>
          </a:ln>
        </p:spPr>
        <p:txBody>
          <a:bodyPr anchorCtr="0" anchor="t" bIns="22850" lIns="45725" spcFirstLastPara="1" rIns="45725" wrap="square" tIns="22850">
            <a:noAutofit/>
          </a:bodyPr>
          <a:lstStyle/>
          <a:p>
            <a:pPr indent="-336550" lvl="0" marL="342900" marR="0" rtl="0" algn="l">
              <a:spcBef>
                <a:spcPts val="0"/>
              </a:spcBef>
              <a:spcAft>
                <a:spcPts val="0"/>
              </a:spcAft>
              <a:buClr>
                <a:srgbClr val="1A2035"/>
              </a:buClr>
              <a:buSzPts val="1300"/>
              <a:buFont typeface="Lato"/>
              <a:buChar char="•"/>
            </a:pPr>
            <a:r>
              <a:rPr lang="en" sz="1300">
                <a:solidFill>
                  <a:srgbClr val="1A2035"/>
                </a:solidFill>
                <a:latin typeface="Lato"/>
                <a:ea typeface="Lato"/>
                <a:cs typeface="Lato"/>
                <a:sym typeface="Lato"/>
              </a:rPr>
              <a:t>Job search databases &amp; labor market data</a:t>
            </a:r>
            <a:endParaRPr sz="1300">
              <a:solidFill>
                <a:schemeClr val="dk1"/>
              </a:solidFill>
              <a:latin typeface="Lato"/>
              <a:ea typeface="Lato"/>
              <a:cs typeface="Lato"/>
              <a:sym typeface="Lato"/>
            </a:endParaRPr>
          </a:p>
          <a:p>
            <a:pPr indent="-336550" lvl="0" marL="342900" marR="0" rtl="0" algn="l">
              <a:spcBef>
                <a:spcPts val="1000"/>
              </a:spcBef>
              <a:spcAft>
                <a:spcPts val="0"/>
              </a:spcAft>
              <a:buClr>
                <a:srgbClr val="1A2035"/>
              </a:buClr>
              <a:buSzPts val="1300"/>
              <a:buFont typeface="Lato"/>
              <a:buChar char="•"/>
            </a:pPr>
            <a:r>
              <a:rPr lang="en" sz="1300">
                <a:solidFill>
                  <a:srgbClr val="1A2035"/>
                </a:solidFill>
                <a:latin typeface="Lato"/>
                <a:ea typeface="Lato"/>
                <a:cs typeface="Lato"/>
                <a:sym typeface="Lato"/>
              </a:rPr>
              <a:t>Resume &amp; cover letter workshops</a:t>
            </a:r>
            <a:endParaRPr sz="1300">
              <a:solidFill>
                <a:schemeClr val="dk1"/>
              </a:solidFill>
              <a:latin typeface="Lato"/>
              <a:ea typeface="Lato"/>
              <a:cs typeface="Lato"/>
              <a:sym typeface="Lato"/>
            </a:endParaRPr>
          </a:p>
          <a:p>
            <a:pPr indent="-336550" lvl="0" marL="342900" marR="0" rtl="0" algn="l">
              <a:spcBef>
                <a:spcPts val="1000"/>
              </a:spcBef>
              <a:spcAft>
                <a:spcPts val="0"/>
              </a:spcAft>
              <a:buClr>
                <a:srgbClr val="1A2035"/>
              </a:buClr>
              <a:buSzPts val="1300"/>
              <a:buFont typeface="Lato"/>
              <a:buChar char="•"/>
            </a:pPr>
            <a:r>
              <a:rPr lang="en" sz="1300">
                <a:solidFill>
                  <a:srgbClr val="1A2035"/>
                </a:solidFill>
                <a:latin typeface="Lato"/>
                <a:ea typeface="Lato"/>
                <a:cs typeface="Lato"/>
                <a:sym typeface="Lato"/>
              </a:rPr>
              <a:t>Digital literacy and computer access</a:t>
            </a:r>
            <a:endParaRPr sz="1300">
              <a:solidFill>
                <a:schemeClr val="dk1"/>
              </a:solidFill>
              <a:latin typeface="Lato"/>
              <a:ea typeface="Lato"/>
              <a:cs typeface="Lato"/>
              <a:sym typeface="Lato"/>
            </a:endParaRPr>
          </a:p>
          <a:p>
            <a:pPr indent="-336550" lvl="0" marL="342900" marR="0" rtl="0" algn="l">
              <a:spcBef>
                <a:spcPts val="1000"/>
              </a:spcBef>
              <a:spcAft>
                <a:spcPts val="0"/>
              </a:spcAft>
              <a:buClr>
                <a:srgbClr val="1A2035"/>
              </a:buClr>
              <a:buSzPts val="1300"/>
              <a:buFont typeface="Lato"/>
              <a:buChar char="•"/>
            </a:pPr>
            <a:r>
              <a:rPr lang="en" sz="1300">
                <a:solidFill>
                  <a:srgbClr val="1A2035"/>
                </a:solidFill>
                <a:latin typeface="Lato"/>
                <a:ea typeface="Lato"/>
                <a:cs typeface="Lato"/>
                <a:sym typeface="Lato"/>
              </a:rPr>
              <a:t>Safe space for vulnerable job seekers</a:t>
            </a:r>
            <a:endParaRPr sz="1300">
              <a:solidFill>
                <a:schemeClr val="dk1"/>
              </a:solidFill>
              <a:latin typeface="Lato"/>
              <a:ea typeface="Lato"/>
              <a:cs typeface="Lato"/>
              <a:sym typeface="Lato"/>
            </a:endParaRPr>
          </a:p>
          <a:p>
            <a:pPr indent="-336550" lvl="0" marL="342900" marR="0" rtl="0" algn="l">
              <a:spcBef>
                <a:spcPts val="1000"/>
              </a:spcBef>
              <a:spcAft>
                <a:spcPts val="0"/>
              </a:spcAft>
              <a:buClr>
                <a:srgbClr val="1A2035"/>
              </a:buClr>
              <a:buSzPts val="1300"/>
              <a:buFont typeface="Lato"/>
              <a:buChar char="•"/>
            </a:pPr>
            <a:r>
              <a:rPr lang="en" sz="1300">
                <a:solidFill>
                  <a:srgbClr val="1A2035"/>
                </a:solidFill>
                <a:latin typeface="Lato"/>
                <a:ea typeface="Lato"/>
                <a:cs typeface="Lato"/>
                <a:sym typeface="Lato"/>
              </a:rPr>
              <a:t>Bridge to workforce programs &amp; employers</a:t>
            </a:r>
            <a:endParaRPr sz="1300">
              <a:solidFill>
                <a:schemeClr val="dk1"/>
              </a:solidFill>
              <a:latin typeface="Lato"/>
              <a:ea typeface="Lato"/>
              <a:cs typeface="Lato"/>
              <a:sym typeface="Lato"/>
            </a:endParaRPr>
          </a:p>
        </p:txBody>
      </p:sp>
      <p:pic>
        <p:nvPicPr>
          <p:cNvPr id="473" name="Google Shape;473;p49"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478" name="Shape 478"/>
        <p:cNvGrpSpPr/>
        <p:nvPr/>
      </p:nvGrpSpPr>
      <p:grpSpPr>
        <a:xfrm>
          <a:off x="0" y="0"/>
          <a:ext cx="0" cy="0"/>
          <a:chOff x="0" y="0"/>
          <a:chExt cx="0" cy="0"/>
        </a:xfrm>
      </p:grpSpPr>
      <p:sp>
        <p:nvSpPr>
          <p:cNvPr id="479" name="Google Shape;479;p50"/>
          <p:cNvSpPr/>
          <p:nvPr/>
        </p:nvSpPr>
        <p:spPr>
          <a:xfrm>
            <a:off x="0" y="0"/>
            <a:ext cx="9144000" cy="73152"/>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50"/>
          <p:cNvSpPr/>
          <p:nvPr/>
        </p:nvSpPr>
        <p:spPr>
          <a:xfrm>
            <a:off x="640080" y="699516"/>
            <a:ext cx="7863840" cy="50292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Career</a:t>
            </a:r>
            <a:r>
              <a:rPr lang="en" sz="1600">
                <a:solidFill>
                  <a:srgbClr val="7EEECB"/>
                </a:solidFill>
                <a:latin typeface="Calibri"/>
                <a:ea typeface="Calibri"/>
                <a:cs typeface="Calibri"/>
                <a:sym typeface="Calibri"/>
              </a:rPr>
              <a:t> </a:t>
            </a:r>
            <a:r>
              <a:rPr b="1" lang="en" sz="4100">
                <a:solidFill>
                  <a:schemeClr val="lt1"/>
                </a:solidFill>
                <a:latin typeface="Century Gothic"/>
                <a:ea typeface="Century Gothic"/>
                <a:cs typeface="Century Gothic"/>
                <a:sym typeface="Century Gothic"/>
              </a:rPr>
              <a:t>Support is a </a:t>
            </a:r>
            <a:endParaRPr sz="700"/>
          </a:p>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Library Value</a:t>
            </a:r>
            <a:endParaRPr sz="700"/>
          </a:p>
        </p:txBody>
      </p:sp>
      <p:sp>
        <p:nvSpPr>
          <p:cNvPr id="481" name="Google Shape;481;p50"/>
          <p:cNvSpPr/>
          <p:nvPr/>
        </p:nvSpPr>
        <p:spPr>
          <a:xfrm>
            <a:off x="640080" y="1581150"/>
            <a:ext cx="7863840" cy="2259330"/>
          </a:xfrm>
          <a:prstGeom prst="rect">
            <a:avLst/>
          </a:prstGeom>
          <a:noFill/>
          <a:ln>
            <a:noFill/>
          </a:ln>
        </p:spPr>
        <p:txBody>
          <a:bodyPr anchorCtr="0" anchor="ctr" bIns="22850" lIns="45725" spcFirstLastPara="1" rIns="45725" wrap="square" tIns="22850">
            <a:noAutofit/>
          </a:bodyPr>
          <a:lstStyle/>
          <a:p>
            <a:pPr indent="0" lvl="0" marL="0" marR="0" rtl="0" algn="l">
              <a:lnSpc>
                <a:spcPct val="130000"/>
              </a:lnSpc>
              <a:spcBef>
                <a:spcPts val="0"/>
              </a:spcBef>
              <a:spcAft>
                <a:spcPts val="0"/>
              </a:spcAft>
              <a:buNone/>
            </a:pPr>
            <a:r>
              <a:rPr i="1" lang="en" sz="2200">
                <a:solidFill>
                  <a:srgbClr val="FFFFFF"/>
                </a:solidFill>
                <a:latin typeface="Lato"/>
                <a:ea typeface="Lato"/>
                <a:cs typeface="Lato"/>
                <a:sym typeface="Lato"/>
              </a:rPr>
              <a:t>"Embracing career support isn't a pivot away from the library's mission — it IS the mission. Libraries exist to empower people with information and opportunity. For millions of Americans, a job is the most important thing they'll ever search for."</a:t>
            </a:r>
            <a:endParaRPr sz="2200">
              <a:solidFill>
                <a:schemeClr val="dk1"/>
              </a:solidFill>
              <a:latin typeface="Lato"/>
              <a:ea typeface="Lato"/>
              <a:cs typeface="Lato"/>
              <a:sym typeface="Lato"/>
            </a:endParaRPr>
          </a:p>
        </p:txBody>
      </p:sp>
      <p:sp>
        <p:nvSpPr>
          <p:cNvPr id="482" name="Google Shape;482;p50"/>
          <p:cNvSpPr/>
          <p:nvPr/>
        </p:nvSpPr>
        <p:spPr>
          <a:xfrm>
            <a:off x="640080" y="3931920"/>
            <a:ext cx="7863840" cy="4572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300">
                <a:solidFill>
                  <a:schemeClr val="lt1"/>
                </a:solidFill>
                <a:latin typeface="Lato"/>
                <a:ea typeface="Lato"/>
                <a:cs typeface="Lato"/>
                <a:sym typeface="Lato"/>
              </a:rPr>
              <a:t>— SpringShare Blog, February 2026</a:t>
            </a:r>
            <a:endParaRPr sz="700"/>
          </a:p>
        </p:txBody>
      </p:sp>
      <p:pic>
        <p:nvPicPr>
          <p:cNvPr id="483" name="Google Shape;483;p50"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488" name="Shape 488"/>
        <p:cNvGrpSpPr/>
        <p:nvPr/>
      </p:nvGrpSpPr>
      <p:grpSpPr>
        <a:xfrm>
          <a:off x="0" y="0"/>
          <a:ext cx="0" cy="0"/>
          <a:chOff x="0" y="0"/>
          <a:chExt cx="0" cy="0"/>
        </a:xfrm>
      </p:grpSpPr>
      <p:sp>
        <p:nvSpPr>
          <p:cNvPr id="489" name="Google Shape;489;p51"/>
          <p:cNvSpPr/>
          <p:nvPr/>
        </p:nvSpPr>
        <p:spPr>
          <a:xfrm>
            <a:off x="0" y="0"/>
            <a:ext cx="9144000" cy="73152"/>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51"/>
          <p:cNvSpPr/>
          <p:nvPr/>
        </p:nvSpPr>
        <p:spPr>
          <a:xfrm>
            <a:off x="640080" y="699516"/>
            <a:ext cx="7863840" cy="50292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What Job-Seeking Patrons Actually Need</a:t>
            </a:r>
            <a:endParaRPr sz="700"/>
          </a:p>
        </p:txBody>
      </p:sp>
      <p:sp>
        <p:nvSpPr>
          <p:cNvPr id="491" name="Google Shape;491;p51"/>
          <p:cNvSpPr/>
          <p:nvPr/>
        </p:nvSpPr>
        <p:spPr>
          <a:xfrm>
            <a:off x="457200" y="1817370"/>
            <a:ext cx="2560320" cy="1508760"/>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2" name="Google Shape;492;p51"/>
          <p:cNvSpPr/>
          <p:nvPr/>
        </p:nvSpPr>
        <p:spPr>
          <a:xfrm>
            <a:off x="594360" y="1954530"/>
            <a:ext cx="2286000" cy="384048"/>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800">
                <a:solidFill>
                  <a:srgbClr val="004E80"/>
                </a:solidFill>
                <a:latin typeface="Lato"/>
                <a:ea typeface="Lato"/>
                <a:cs typeface="Lato"/>
                <a:sym typeface="Lato"/>
              </a:rPr>
              <a:t>Job</a:t>
            </a:r>
            <a:r>
              <a:rPr b="1" lang="en" sz="1800">
                <a:solidFill>
                  <a:srgbClr val="185FA5"/>
                </a:solidFill>
                <a:latin typeface="Calibri"/>
                <a:ea typeface="Calibri"/>
                <a:cs typeface="Calibri"/>
                <a:sym typeface="Calibri"/>
              </a:rPr>
              <a:t> </a:t>
            </a:r>
            <a:r>
              <a:rPr b="1" lang="en" sz="1800">
                <a:solidFill>
                  <a:srgbClr val="004E80"/>
                </a:solidFill>
                <a:latin typeface="Lato"/>
                <a:ea typeface="Lato"/>
                <a:cs typeface="Lato"/>
                <a:sym typeface="Lato"/>
              </a:rPr>
              <a:t>Search</a:t>
            </a:r>
            <a:r>
              <a:rPr b="1" lang="en" sz="1800">
                <a:solidFill>
                  <a:srgbClr val="185FA5"/>
                </a:solidFill>
                <a:latin typeface="Calibri"/>
                <a:ea typeface="Calibri"/>
                <a:cs typeface="Calibri"/>
                <a:sym typeface="Calibri"/>
              </a:rPr>
              <a:t> </a:t>
            </a:r>
            <a:r>
              <a:rPr b="1" lang="en" sz="1800">
                <a:solidFill>
                  <a:srgbClr val="004E80"/>
                </a:solidFill>
                <a:latin typeface="Lato"/>
                <a:ea typeface="Lato"/>
                <a:cs typeface="Lato"/>
                <a:sym typeface="Lato"/>
              </a:rPr>
              <a:t>Tools</a:t>
            </a:r>
            <a:endParaRPr sz="700"/>
          </a:p>
        </p:txBody>
      </p:sp>
      <p:sp>
        <p:nvSpPr>
          <p:cNvPr id="493" name="Google Shape;493;p51"/>
          <p:cNvSpPr/>
          <p:nvPr/>
        </p:nvSpPr>
        <p:spPr>
          <a:xfrm>
            <a:off x="594360" y="2366010"/>
            <a:ext cx="2286000" cy="8229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4A5568"/>
                </a:solidFill>
                <a:latin typeface="Lato"/>
                <a:ea typeface="Lato"/>
                <a:cs typeface="Lato"/>
                <a:sym typeface="Lato"/>
              </a:rPr>
              <a:t>Access to curated, trustworthy job listings beyond public boards</a:t>
            </a:r>
            <a:endParaRPr sz="1400">
              <a:solidFill>
                <a:schemeClr val="dk1"/>
              </a:solidFill>
              <a:latin typeface="Lato"/>
              <a:ea typeface="Lato"/>
              <a:cs typeface="Lato"/>
              <a:sym typeface="Lato"/>
            </a:endParaRPr>
          </a:p>
        </p:txBody>
      </p:sp>
      <p:sp>
        <p:nvSpPr>
          <p:cNvPr id="494" name="Google Shape;494;p51"/>
          <p:cNvSpPr/>
          <p:nvPr/>
        </p:nvSpPr>
        <p:spPr>
          <a:xfrm>
            <a:off x="6126480" y="1817370"/>
            <a:ext cx="2560320" cy="1508760"/>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51"/>
          <p:cNvSpPr/>
          <p:nvPr/>
        </p:nvSpPr>
        <p:spPr>
          <a:xfrm>
            <a:off x="6263640" y="1954530"/>
            <a:ext cx="2286000" cy="384048"/>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800">
                <a:solidFill>
                  <a:srgbClr val="533AB7"/>
                </a:solidFill>
                <a:latin typeface="Lato"/>
                <a:ea typeface="Lato"/>
                <a:cs typeface="Lato"/>
                <a:sym typeface="Lato"/>
              </a:rPr>
              <a:t>Company Research</a:t>
            </a:r>
            <a:endParaRPr sz="1800">
              <a:solidFill>
                <a:schemeClr val="dk1"/>
              </a:solidFill>
              <a:latin typeface="Lato"/>
              <a:ea typeface="Lato"/>
              <a:cs typeface="Lato"/>
              <a:sym typeface="Lato"/>
            </a:endParaRPr>
          </a:p>
        </p:txBody>
      </p:sp>
      <p:sp>
        <p:nvSpPr>
          <p:cNvPr id="496" name="Google Shape;496;p51"/>
          <p:cNvSpPr/>
          <p:nvPr/>
        </p:nvSpPr>
        <p:spPr>
          <a:xfrm>
            <a:off x="6263640" y="2366010"/>
            <a:ext cx="2286000" cy="8229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4A5568"/>
                </a:solidFill>
                <a:latin typeface="Lato"/>
                <a:ea typeface="Lato"/>
                <a:cs typeface="Lato"/>
                <a:sym typeface="Lato"/>
              </a:rPr>
              <a:t>Intelligence on employers, culture, and contacts</a:t>
            </a:r>
            <a:endParaRPr sz="1400">
              <a:solidFill>
                <a:schemeClr val="dk1"/>
              </a:solidFill>
              <a:latin typeface="Lato"/>
              <a:ea typeface="Lato"/>
              <a:cs typeface="Lato"/>
              <a:sym typeface="Lato"/>
            </a:endParaRPr>
          </a:p>
        </p:txBody>
      </p:sp>
      <p:sp>
        <p:nvSpPr>
          <p:cNvPr id="497" name="Google Shape;497;p51"/>
          <p:cNvSpPr/>
          <p:nvPr/>
        </p:nvSpPr>
        <p:spPr>
          <a:xfrm>
            <a:off x="3200401" y="1817370"/>
            <a:ext cx="2560320" cy="1508760"/>
          </a:xfrm>
          <a:prstGeom prst="rect">
            <a:avLst/>
          </a:prstGeom>
          <a:solidFill>
            <a:schemeClr val="lt1"/>
          </a:solidFill>
          <a:ln cap="flat" cmpd="sng" w="57150">
            <a:solidFill>
              <a:srgbClr val="D85A3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8" name="Google Shape;498;p51"/>
          <p:cNvSpPr/>
          <p:nvPr/>
        </p:nvSpPr>
        <p:spPr>
          <a:xfrm>
            <a:off x="3337561" y="1981962"/>
            <a:ext cx="2286000" cy="384048"/>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800">
                <a:solidFill>
                  <a:srgbClr val="D85A30"/>
                </a:solidFill>
                <a:latin typeface="Lato"/>
                <a:ea typeface="Lato"/>
                <a:cs typeface="Lato"/>
                <a:sym typeface="Lato"/>
              </a:rPr>
              <a:t>Networking Support</a:t>
            </a:r>
            <a:endParaRPr sz="1800">
              <a:solidFill>
                <a:schemeClr val="dk1"/>
              </a:solidFill>
              <a:latin typeface="Lato"/>
              <a:ea typeface="Lato"/>
              <a:cs typeface="Lato"/>
              <a:sym typeface="Lato"/>
            </a:endParaRPr>
          </a:p>
        </p:txBody>
      </p:sp>
      <p:sp>
        <p:nvSpPr>
          <p:cNvPr id="499" name="Google Shape;499;p51"/>
          <p:cNvSpPr/>
          <p:nvPr/>
        </p:nvSpPr>
        <p:spPr>
          <a:xfrm>
            <a:off x="3337561" y="2434590"/>
            <a:ext cx="2286000" cy="8229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4A5568"/>
                </a:solidFill>
                <a:latin typeface="Lato"/>
                <a:ea typeface="Lato"/>
                <a:cs typeface="Lato"/>
                <a:sym typeface="Lato"/>
              </a:rPr>
              <a:t>Finding the right people inside target organizations</a:t>
            </a:r>
            <a:endParaRPr sz="1400">
              <a:solidFill>
                <a:schemeClr val="dk1"/>
              </a:solidFill>
              <a:latin typeface="Lato"/>
              <a:ea typeface="Lato"/>
              <a:cs typeface="Lato"/>
              <a:sym typeface="Lato"/>
            </a:endParaRPr>
          </a:p>
        </p:txBody>
      </p:sp>
      <p:pic>
        <p:nvPicPr>
          <p:cNvPr id="500" name="Google Shape;500;p51"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505" name="Shape 505"/>
        <p:cNvGrpSpPr/>
        <p:nvPr/>
      </p:nvGrpSpPr>
      <p:grpSpPr>
        <a:xfrm>
          <a:off x="0" y="0"/>
          <a:ext cx="0" cy="0"/>
          <a:chOff x="0" y="0"/>
          <a:chExt cx="0" cy="0"/>
        </a:xfrm>
      </p:grpSpPr>
      <p:sp>
        <p:nvSpPr>
          <p:cNvPr id="506" name="Google Shape;506;p52"/>
          <p:cNvSpPr/>
          <p:nvPr/>
        </p:nvSpPr>
        <p:spPr>
          <a:xfrm>
            <a:off x="0" y="0"/>
            <a:ext cx="9144000" cy="73200"/>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52"/>
          <p:cNvSpPr/>
          <p:nvPr/>
        </p:nvSpPr>
        <p:spPr>
          <a:xfrm>
            <a:off x="640080" y="699516"/>
            <a:ext cx="7863900" cy="5028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What Job-Seeking Patrons Actually Need</a:t>
            </a:r>
            <a:endParaRPr sz="700"/>
          </a:p>
        </p:txBody>
      </p:sp>
      <p:sp>
        <p:nvSpPr>
          <p:cNvPr id="508" name="Google Shape;508;p52"/>
          <p:cNvSpPr/>
          <p:nvPr/>
        </p:nvSpPr>
        <p:spPr>
          <a:xfrm>
            <a:off x="457200" y="1817370"/>
            <a:ext cx="2560200" cy="1508700"/>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52"/>
          <p:cNvSpPr/>
          <p:nvPr/>
        </p:nvSpPr>
        <p:spPr>
          <a:xfrm>
            <a:off x="594360" y="1954530"/>
            <a:ext cx="2286000" cy="3840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800">
                <a:solidFill>
                  <a:srgbClr val="004E80"/>
                </a:solidFill>
                <a:latin typeface="Lato"/>
                <a:ea typeface="Lato"/>
                <a:cs typeface="Lato"/>
                <a:sym typeface="Lato"/>
              </a:rPr>
              <a:t>Job</a:t>
            </a:r>
            <a:r>
              <a:rPr b="1" lang="en" sz="1800">
                <a:solidFill>
                  <a:srgbClr val="185FA5"/>
                </a:solidFill>
                <a:latin typeface="Calibri"/>
                <a:ea typeface="Calibri"/>
                <a:cs typeface="Calibri"/>
                <a:sym typeface="Calibri"/>
              </a:rPr>
              <a:t> </a:t>
            </a:r>
            <a:r>
              <a:rPr b="1" lang="en" sz="1800">
                <a:solidFill>
                  <a:srgbClr val="004E80"/>
                </a:solidFill>
                <a:latin typeface="Lato"/>
                <a:ea typeface="Lato"/>
                <a:cs typeface="Lato"/>
                <a:sym typeface="Lato"/>
              </a:rPr>
              <a:t>Search</a:t>
            </a:r>
            <a:r>
              <a:rPr b="1" lang="en" sz="1800">
                <a:solidFill>
                  <a:srgbClr val="185FA5"/>
                </a:solidFill>
                <a:latin typeface="Calibri"/>
                <a:ea typeface="Calibri"/>
                <a:cs typeface="Calibri"/>
                <a:sym typeface="Calibri"/>
              </a:rPr>
              <a:t> </a:t>
            </a:r>
            <a:r>
              <a:rPr b="1" lang="en" sz="1800">
                <a:solidFill>
                  <a:srgbClr val="004E80"/>
                </a:solidFill>
                <a:latin typeface="Lato"/>
                <a:ea typeface="Lato"/>
                <a:cs typeface="Lato"/>
                <a:sym typeface="Lato"/>
              </a:rPr>
              <a:t>Tools</a:t>
            </a:r>
            <a:endParaRPr sz="700"/>
          </a:p>
        </p:txBody>
      </p:sp>
      <p:sp>
        <p:nvSpPr>
          <p:cNvPr id="510" name="Google Shape;510;p52"/>
          <p:cNvSpPr/>
          <p:nvPr/>
        </p:nvSpPr>
        <p:spPr>
          <a:xfrm>
            <a:off x="594360" y="2366010"/>
            <a:ext cx="22860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4A5568"/>
                </a:solidFill>
                <a:latin typeface="Lato"/>
                <a:ea typeface="Lato"/>
                <a:cs typeface="Lato"/>
                <a:sym typeface="Lato"/>
              </a:rPr>
              <a:t>Access to curated, trustworthy job listings beyond public boards</a:t>
            </a:r>
            <a:endParaRPr sz="1400">
              <a:solidFill>
                <a:schemeClr val="dk1"/>
              </a:solidFill>
              <a:latin typeface="Lato"/>
              <a:ea typeface="Lato"/>
              <a:cs typeface="Lato"/>
              <a:sym typeface="Lato"/>
            </a:endParaRPr>
          </a:p>
        </p:txBody>
      </p:sp>
      <p:sp>
        <p:nvSpPr>
          <p:cNvPr id="511" name="Google Shape;511;p52"/>
          <p:cNvSpPr/>
          <p:nvPr/>
        </p:nvSpPr>
        <p:spPr>
          <a:xfrm>
            <a:off x="6126480" y="1817370"/>
            <a:ext cx="2560200" cy="1508700"/>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52"/>
          <p:cNvSpPr/>
          <p:nvPr/>
        </p:nvSpPr>
        <p:spPr>
          <a:xfrm>
            <a:off x="6263640" y="1954530"/>
            <a:ext cx="2286000" cy="3840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800">
                <a:solidFill>
                  <a:srgbClr val="533AB7"/>
                </a:solidFill>
                <a:latin typeface="Lato"/>
                <a:ea typeface="Lato"/>
                <a:cs typeface="Lato"/>
                <a:sym typeface="Lato"/>
              </a:rPr>
              <a:t>Company Research</a:t>
            </a:r>
            <a:endParaRPr sz="1800">
              <a:solidFill>
                <a:schemeClr val="dk1"/>
              </a:solidFill>
              <a:latin typeface="Lato"/>
              <a:ea typeface="Lato"/>
              <a:cs typeface="Lato"/>
              <a:sym typeface="Lato"/>
            </a:endParaRPr>
          </a:p>
        </p:txBody>
      </p:sp>
      <p:sp>
        <p:nvSpPr>
          <p:cNvPr id="513" name="Google Shape;513;p52"/>
          <p:cNvSpPr/>
          <p:nvPr/>
        </p:nvSpPr>
        <p:spPr>
          <a:xfrm>
            <a:off x="6263640" y="2366010"/>
            <a:ext cx="22860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4A5568"/>
                </a:solidFill>
                <a:latin typeface="Lato"/>
                <a:ea typeface="Lato"/>
                <a:cs typeface="Lato"/>
                <a:sym typeface="Lato"/>
              </a:rPr>
              <a:t>Intelligence on employers, culture, and contacts</a:t>
            </a:r>
            <a:endParaRPr sz="1400">
              <a:solidFill>
                <a:schemeClr val="dk1"/>
              </a:solidFill>
              <a:latin typeface="Lato"/>
              <a:ea typeface="Lato"/>
              <a:cs typeface="Lato"/>
              <a:sym typeface="Lato"/>
            </a:endParaRPr>
          </a:p>
        </p:txBody>
      </p:sp>
      <p:sp>
        <p:nvSpPr>
          <p:cNvPr id="514" name="Google Shape;514;p52"/>
          <p:cNvSpPr/>
          <p:nvPr/>
        </p:nvSpPr>
        <p:spPr>
          <a:xfrm>
            <a:off x="3200401" y="1817370"/>
            <a:ext cx="2560200" cy="1508700"/>
          </a:xfrm>
          <a:prstGeom prst="rect">
            <a:avLst/>
          </a:prstGeom>
          <a:solidFill>
            <a:schemeClr val="lt1"/>
          </a:solidFill>
          <a:ln cap="flat" cmpd="sng" w="57150">
            <a:solidFill>
              <a:srgbClr val="D85A3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52"/>
          <p:cNvSpPr/>
          <p:nvPr/>
        </p:nvSpPr>
        <p:spPr>
          <a:xfrm>
            <a:off x="3337561" y="1981962"/>
            <a:ext cx="2286000" cy="3840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800">
                <a:solidFill>
                  <a:srgbClr val="D85A30"/>
                </a:solidFill>
                <a:latin typeface="Lato"/>
                <a:ea typeface="Lato"/>
                <a:cs typeface="Lato"/>
                <a:sym typeface="Lato"/>
              </a:rPr>
              <a:t>Networking Support</a:t>
            </a:r>
            <a:endParaRPr sz="1800">
              <a:solidFill>
                <a:schemeClr val="dk1"/>
              </a:solidFill>
              <a:latin typeface="Lato"/>
              <a:ea typeface="Lato"/>
              <a:cs typeface="Lato"/>
              <a:sym typeface="Lato"/>
            </a:endParaRPr>
          </a:p>
        </p:txBody>
      </p:sp>
      <p:sp>
        <p:nvSpPr>
          <p:cNvPr id="516" name="Google Shape;516;p52"/>
          <p:cNvSpPr/>
          <p:nvPr/>
        </p:nvSpPr>
        <p:spPr>
          <a:xfrm>
            <a:off x="3337561" y="2434590"/>
            <a:ext cx="22860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4A5568"/>
                </a:solidFill>
                <a:latin typeface="Lato"/>
                <a:ea typeface="Lato"/>
                <a:cs typeface="Lato"/>
                <a:sym typeface="Lato"/>
              </a:rPr>
              <a:t>Finding the right people inside target organizations</a:t>
            </a:r>
            <a:endParaRPr sz="1400">
              <a:solidFill>
                <a:schemeClr val="dk1"/>
              </a:solidFill>
              <a:latin typeface="Lato"/>
              <a:ea typeface="Lato"/>
              <a:cs typeface="Lato"/>
              <a:sym typeface="Lato"/>
            </a:endParaRPr>
          </a:p>
        </p:txBody>
      </p:sp>
      <p:pic>
        <p:nvPicPr>
          <p:cNvPr id="517" name="Google Shape;517;p52"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522" name="Shape 522"/>
        <p:cNvGrpSpPr/>
        <p:nvPr/>
      </p:nvGrpSpPr>
      <p:grpSpPr>
        <a:xfrm>
          <a:off x="0" y="0"/>
          <a:ext cx="0" cy="0"/>
          <a:chOff x="0" y="0"/>
          <a:chExt cx="0" cy="0"/>
        </a:xfrm>
      </p:grpSpPr>
      <p:sp>
        <p:nvSpPr>
          <p:cNvPr id="523" name="Google Shape;523;p53"/>
          <p:cNvSpPr/>
          <p:nvPr/>
        </p:nvSpPr>
        <p:spPr>
          <a:xfrm>
            <a:off x="0" y="0"/>
            <a:ext cx="9144000" cy="73200"/>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53"/>
          <p:cNvSpPr/>
          <p:nvPr/>
        </p:nvSpPr>
        <p:spPr>
          <a:xfrm>
            <a:off x="640080" y="699516"/>
            <a:ext cx="7863900" cy="5028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What Job-Seeking Patrons Actually Need</a:t>
            </a:r>
            <a:endParaRPr sz="700"/>
          </a:p>
        </p:txBody>
      </p:sp>
      <p:sp>
        <p:nvSpPr>
          <p:cNvPr id="525" name="Google Shape;525;p53"/>
          <p:cNvSpPr/>
          <p:nvPr/>
        </p:nvSpPr>
        <p:spPr>
          <a:xfrm>
            <a:off x="457200" y="1817370"/>
            <a:ext cx="2560200" cy="1508700"/>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53"/>
          <p:cNvSpPr/>
          <p:nvPr/>
        </p:nvSpPr>
        <p:spPr>
          <a:xfrm>
            <a:off x="594360" y="1954530"/>
            <a:ext cx="2286000" cy="3840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800">
                <a:solidFill>
                  <a:srgbClr val="004E80"/>
                </a:solidFill>
                <a:latin typeface="Lato"/>
                <a:ea typeface="Lato"/>
                <a:cs typeface="Lato"/>
                <a:sym typeface="Lato"/>
              </a:rPr>
              <a:t>Job</a:t>
            </a:r>
            <a:r>
              <a:rPr b="1" lang="en" sz="1800">
                <a:solidFill>
                  <a:srgbClr val="185FA5"/>
                </a:solidFill>
                <a:latin typeface="Calibri"/>
                <a:ea typeface="Calibri"/>
                <a:cs typeface="Calibri"/>
                <a:sym typeface="Calibri"/>
              </a:rPr>
              <a:t> </a:t>
            </a:r>
            <a:r>
              <a:rPr b="1" lang="en" sz="1800">
                <a:solidFill>
                  <a:srgbClr val="004E80"/>
                </a:solidFill>
                <a:latin typeface="Lato"/>
                <a:ea typeface="Lato"/>
                <a:cs typeface="Lato"/>
                <a:sym typeface="Lato"/>
              </a:rPr>
              <a:t>Search</a:t>
            </a:r>
            <a:r>
              <a:rPr b="1" lang="en" sz="1800">
                <a:solidFill>
                  <a:srgbClr val="185FA5"/>
                </a:solidFill>
                <a:latin typeface="Calibri"/>
                <a:ea typeface="Calibri"/>
                <a:cs typeface="Calibri"/>
                <a:sym typeface="Calibri"/>
              </a:rPr>
              <a:t> </a:t>
            </a:r>
            <a:r>
              <a:rPr b="1" lang="en" sz="1800">
                <a:solidFill>
                  <a:srgbClr val="004E80"/>
                </a:solidFill>
                <a:latin typeface="Lato"/>
                <a:ea typeface="Lato"/>
                <a:cs typeface="Lato"/>
                <a:sym typeface="Lato"/>
              </a:rPr>
              <a:t>Tools</a:t>
            </a:r>
            <a:endParaRPr sz="700"/>
          </a:p>
        </p:txBody>
      </p:sp>
      <p:sp>
        <p:nvSpPr>
          <p:cNvPr id="527" name="Google Shape;527;p53"/>
          <p:cNvSpPr/>
          <p:nvPr/>
        </p:nvSpPr>
        <p:spPr>
          <a:xfrm>
            <a:off x="594360" y="2366010"/>
            <a:ext cx="22860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4A5568"/>
                </a:solidFill>
                <a:latin typeface="Lato"/>
                <a:ea typeface="Lato"/>
                <a:cs typeface="Lato"/>
                <a:sym typeface="Lato"/>
              </a:rPr>
              <a:t>Access to curated, trustworthy job listings beyond public boards</a:t>
            </a:r>
            <a:endParaRPr sz="1400">
              <a:solidFill>
                <a:schemeClr val="dk1"/>
              </a:solidFill>
              <a:latin typeface="Lato"/>
              <a:ea typeface="Lato"/>
              <a:cs typeface="Lato"/>
              <a:sym typeface="Lato"/>
            </a:endParaRPr>
          </a:p>
        </p:txBody>
      </p:sp>
      <p:sp>
        <p:nvSpPr>
          <p:cNvPr id="528" name="Google Shape;528;p53"/>
          <p:cNvSpPr/>
          <p:nvPr/>
        </p:nvSpPr>
        <p:spPr>
          <a:xfrm>
            <a:off x="6126480" y="1817370"/>
            <a:ext cx="2560200" cy="1508700"/>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53"/>
          <p:cNvSpPr/>
          <p:nvPr/>
        </p:nvSpPr>
        <p:spPr>
          <a:xfrm>
            <a:off x="6263640" y="1954530"/>
            <a:ext cx="2286000" cy="3840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800">
                <a:solidFill>
                  <a:srgbClr val="533AB7"/>
                </a:solidFill>
                <a:latin typeface="Lato"/>
                <a:ea typeface="Lato"/>
                <a:cs typeface="Lato"/>
                <a:sym typeface="Lato"/>
              </a:rPr>
              <a:t>Company Research</a:t>
            </a:r>
            <a:endParaRPr sz="1800">
              <a:solidFill>
                <a:schemeClr val="dk1"/>
              </a:solidFill>
              <a:latin typeface="Lato"/>
              <a:ea typeface="Lato"/>
              <a:cs typeface="Lato"/>
              <a:sym typeface="Lato"/>
            </a:endParaRPr>
          </a:p>
        </p:txBody>
      </p:sp>
      <p:sp>
        <p:nvSpPr>
          <p:cNvPr id="530" name="Google Shape;530;p53"/>
          <p:cNvSpPr/>
          <p:nvPr/>
        </p:nvSpPr>
        <p:spPr>
          <a:xfrm>
            <a:off x="6263640" y="2366010"/>
            <a:ext cx="22860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4A5568"/>
                </a:solidFill>
                <a:latin typeface="Lato"/>
                <a:ea typeface="Lato"/>
                <a:cs typeface="Lato"/>
                <a:sym typeface="Lato"/>
              </a:rPr>
              <a:t>Intelligence on employers, culture, and contacts</a:t>
            </a:r>
            <a:endParaRPr sz="1400">
              <a:solidFill>
                <a:schemeClr val="dk1"/>
              </a:solidFill>
              <a:latin typeface="Lato"/>
              <a:ea typeface="Lato"/>
              <a:cs typeface="Lato"/>
              <a:sym typeface="Lato"/>
            </a:endParaRPr>
          </a:p>
        </p:txBody>
      </p:sp>
      <p:sp>
        <p:nvSpPr>
          <p:cNvPr id="531" name="Google Shape;531;p53"/>
          <p:cNvSpPr/>
          <p:nvPr/>
        </p:nvSpPr>
        <p:spPr>
          <a:xfrm>
            <a:off x="3200401" y="1817370"/>
            <a:ext cx="2560200" cy="1508700"/>
          </a:xfrm>
          <a:prstGeom prst="rect">
            <a:avLst/>
          </a:prstGeom>
          <a:solidFill>
            <a:schemeClr val="lt1"/>
          </a:solidFill>
          <a:ln cap="flat" cmpd="sng" w="57150">
            <a:solidFill>
              <a:srgbClr val="D85A3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53"/>
          <p:cNvSpPr/>
          <p:nvPr/>
        </p:nvSpPr>
        <p:spPr>
          <a:xfrm>
            <a:off x="3337561" y="1981962"/>
            <a:ext cx="2286000" cy="3840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800">
                <a:solidFill>
                  <a:srgbClr val="D85A30"/>
                </a:solidFill>
                <a:latin typeface="Lato"/>
                <a:ea typeface="Lato"/>
                <a:cs typeface="Lato"/>
                <a:sym typeface="Lato"/>
              </a:rPr>
              <a:t>Networking Support</a:t>
            </a:r>
            <a:endParaRPr sz="1800">
              <a:solidFill>
                <a:schemeClr val="dk1"/>
              </a:solidFill>
              <a:latin typeface="Lato"/>
              <a:ea typeface="Lato"/>
              <a:cs typeface="Lato"/>
              <a:sym typeface="Lato"/>
            </a:endParaRPr>
          </a:p>
        </p:txBody>
      </p:sp>
      <p:sp>
        <p:nvSpPr>
          <p:cNvPr id="533" name="Google Shape;533;p53"/>
          <p:cNvSpPr/>
          <p:nvPr/>
        </p:nvSpPr>
        <p:spPr>
          <a:xfrm>
            <a:off x="3337561" y="2434590"/>
            <a:ext cx="22860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4A5568"/>
                </a:solidFill>
                <a:latin typeface="Lato"/>
                <a:ea typeface="Lato"/>
                <a:cs typeface="Lato"/>
                <a:sym typeface="Lato"/>
              </a:rPr>
              <a:t>Finding the right people inside target organizations</a:t>
            </a:r>
            <a:endParaRPr sz="1400">
              <a:solidFill>
                <a:schemeClr val="dk1"/>
              </a:solidFill>
              <a:latin typeface="Lato"/>
              <a:ea typeface="Lato"/>
              <a:cs typeface="Lato"/>
              <a:sym typeface="Lato"/>
            </a:endParaRPr>
          </a:p>
        </p:txBody>
      </p:sp>
      <p:pic>
        <p:nvPicPr>
          <p:cNvPr id="534" name="Google Shape;534;p53"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539" name="Shape 539"/>
        <p:cNvGrpSpPr/>
        <p:nvPr/>
      </p:nvGrpSpPr>
      <p:grpSpPr>
        <a:xfrm>
          <a:off x="0" y="0"/>
          <a:ext cx="0" cy="0"/>
          <a:chOff x="0" y="0"/>
          <a:chExt cx="0" cy="0"/>
        </a:xfrm>
      </p:grpSpPr>
      <p:sp>
        <p:nvSpPr>
          <p:cNvPr id="540" name="Google Shape;540;p54"/>
          <p:cNvSpPr/>
          <p:nvPr/>
        </p:nvSpPr>
        <p:spPr>
          <a:xfrm>
            <a:off x="457200" y="361950"/>
            <a:ext cx="8229600" cy="5943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CareerShift: </a:t>
            </a:r>
            <a:endParaRPr sz="700"/>
          </a:p>
          <a:p>
            <a:pPr indent="0" lvl="0" marL="0" marR="0" rtl="0" algn="l">
              <a:spcBef>
                <a:spcPts val="0"/>
              </a:spcBef>
              <a:spcAft>
                <a:spcPts val="0"/>
              </a:spcAft>
              <a:buNone/>
            </a:pPr>
            <a:r>
              <a:rPr b="1" lang="en" sz="3000">
                <a:solidFill>
                  <a:schemeClr val="lt1"/>
                </a:solidFill>
                <a:latin typeface="Century Gothic"/>
                <a:ea typeface="Century Gothic"/>
                <a:cs typeface="Century Gothic"/>
                <a:sym typeface="Century Gothic"/>
              </a:rPr>
              <a:t>Built for Libraries, Built for Job Seekers</a:t>
            </a:r>
            <a:endParaRPr sz="700"/>
          </a:p>
        </p:txBody>
      </p:sp>
      <p:sp>
        <p:nvSpPr>
          <p:cNvPr id="541" name="Google Shape;541;p54"/>
          <p:cNvSpPr/>
          <p:nvPr/>
        </p:nvSpPr>
        <p:spPr>
          <a:xfrm>
            <a:off x="457200" y="1120902"/>
            <a:ext cx="8229600" cy="3657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chemeClr val="lt1"/>
                </a:solidFill>
                <a:latin typeface="Lato"/>
                <a:ea typeface="Lato"/>
                <a:cs typeface="Lato"/>
                <a:sym typeface="Lato"/>
              </a:rPr>
              <a:t>A comprehensive career exploration and job search platform — licensed for library patrons.</a:t>
            </a:r>
            <a:endParaRPr sz="700"/>
          </a:p>
        </p:txBody>
      </p:sp>
      <p:sp>
        <p:nvSpPr>
          <p:cNvPr id="542" name="Google Shape;542;p54"/>
          <p:cNvSpPr/>
          <p:nvPr/>
        </p:nvSpPr>
        <p:spPr>
          <a:xfrm>
            <a:off x="365760" y="1531046"/>
            <a:ext cx="2560200" cy="15087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54"/>
          <p:cNvSpPr/>
          <p:nvPr/>
        </p:nvSpPr>
        <p:spPr>
          <a:xfrm>
            <a:off x="365760" y="1619250"/>
            <a:ext cx="2560320" cy="54864"/>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54"/>
          <p:cNvSpPr/>
          <p:nvPr/>
        </p:nvSpPr>
        <p:spPr>
          <a:xfrm>
            <a:off x="502920" y="1832610"/>
            <a:ext cx="365760" cy="3657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rgbClr val="000000"/>
                </a:solidFill>
                <a:latin typeface="Quattrocento Sans"/>
                <a:ea typeface="Quattrocento Sans"/>
                <a:cs typeface="Quattrocento Sans"/>
                <a:sym typeface="Quattrocento Sans"/>
              </a:rPr>
              <a:t>🔍</a:t>
            </a:r>
            <a:endParaRPr sz="1800">
              <a:solidFill>
                <a:schemeClr val="dk1"/>
              </a:solidFill>
              <a:latin typeface="Calibri"/>
              <a:ea typeface="Calibri"/>
              <a:cs typeface="Calibri"/>
              <a:sym typeface="Calibri"/>
            </a:endParaRPr>
          </a:p>
        </p:txBody>
      </p:sp>
      <p:sp>
        <p:nvSpPr>
          <p:cNvPr id="545" name="Google Shape;545;p54"/>
          <p:cNvSpPr/>
          <p:nvPr/>
        </p:nvSpPr>
        <p:spPr>
          <a:xfrm>
            <a:off x="502920" y="2198370"/>
            <a:ext cx="2286000" cy="34747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600">
                <a:solidFill>
                  <a:srgbClr val="1A2035"/>
                </a:solidFill>
                <a:latin typeface="Lato"/>
                <a:ea typeface="Lato"/>
                <a:cs typeface="Lato"/>
                <a:sym typeface="Lato"/>
              </a:rPr>
              <a:t>Centralized Job Search</a:t>
            </a:r>
            <a:endParaRPr sz="1600">
              <a:solidFill>
                <a:schemeClr val="dk1"/>
              </a:solidFill>
              <a:latin typeface="Lato"/>
              <a:ea typeface="Lato"/>
              <a:cs typeface="Lato"/>
              <a:sym typeface="Lato"/>
            </a:endParaRPr>
          </a:p>
        </p:txBody>
      </p:sp>
      <p:sp>
        <p:nvSpPr>
          <p:cNvPr id="546" name="Google Shape;546;p54"/>
          <p:cNvSpPr/>
          <p:nvPr/>
        </p:nvSpPr>
        <p:spPr>
          <a:xfrm>
            <a:off x="502920" y="2536698"/>
            <a:ext cx="2286000" cy="62179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Lato"/>
                <a:ea typeface="Lato"/>
                <a:cs typeface="Lato"/>
                <a:sym typeface="Lato"/>
              </a:rPr>
              <a:t>Aggregates millions of listings from employer websites, not just job boards</a:t>
            </a:r>
            <a:endParaRPr sz="1200">
              <a:solidFill>
                <a:schemeClr val="dk1"/>
              </a:solidFill>
              <a:latin typeface="Lato"/>
              <a:ea typeface="Lato"/>
              <a:cs typeface="Lato"/>
              <a:sym typeface="Lato"/>
            </a:endParaRPr>
          </a:p>
        </p:txBody>
      </p:sp>
      <p:sp>
        <p:nvSpPr>
          <p:cNvPr id="547" name="Google Shape;547;p54"/>
          <p:cNvSpPr/>
          <p:nvPr/>
        </p:nvSpPr>
        <p:spPr>
          <a:xfrm>
            <a:off x="3200400" y="1531046"/>
            <a:ext cx="2560200" cy="15087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54"/>
          <p:cNvSpPr/>
          <p:nvPr/>
        </p:nvSpPr>
        <p:spPr>
          <a:xfrm>
            <a:off x="3200400" y="1619250"/>
            <a:ext cx="2560320" cy="54864"/>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54"/>
          <p:cNvSpPr/>
          <p:nvPr/>
        </p:nvSpPr>
        <p:spPr>
          <a:xfrm>
            <a:off x="3337560" y="1832610"/>
            <a:ext cx="365760" cy="3657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rgbClr val="000000"/>
                </a:solidFill>
                <a:latin typeface="Quattrocento Sans"/>
                <a:ea typeface="Quattrocento Sans"/>
                <a:cs typeface="Quattrocento Sans"/>
                <a:sym typeface="Quattrocento Sans"/>
              </a:rPr>
              <a:t>🏢</a:t>
            </a:r>
            <a:endParaRPr sz="1800">
              <a:solidFill>
                <a:schemeClr val="dk1"/>
              </a:solidFill>
              <a:latin typeface="Calibri"/>
              <a:ea typeface="Calibri"/>
              <a:cs typeface="Calibri"/>
              <a:sym typeface="Calibri"/>
            </a:endParaRPr>
          </a:p>
        </p:txBody>
      </p:sp>
      <p:sp>
        <p:nvSpPr>
          <p:cNvPr id="550" name="Google Shape;550;p54"/>
          <p:cNvSpPr/>
          <p:nvPr/>
        </p:nvSpPr>
        <p:spPr>
          <a:xfrm>
            <a:off x="3337560" y="2198370"/>
            <a:ext cx="2286000" cy="34747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600">
                <a:solidFill>
                  <a:srgbClr val="1A2035"/>
                </a:solidFill>
                <a:latin typeface="Lato"/>
                <a:ea typeface="Lato"/>
                <a:cs typeface="Lato"/>
                <a:sym typeface="Lato"/>
              </a:rPr>
              <a:t>Company Research</a:t>
            </a:r>
            <a:endParaRPr sz="1600">
              <a:solidFill>
                <a:schemeClr val="dk1"/>
              </a:solidFill>
              <a:latin typeface="Lato"/>
              <a:ea typeface="Lato"/>
              <a:cs typeface="Lato"/>
              <a:sym typeface="Lato"/>
            </a:endParaRPr>
          </a:p>
        </p:txBody>
      </p:sp>
      <p:sp>
        <p:nvSpPr>
          <p:cNvPr id="551" name="Google Shape;551;p54"/>
          <p:cNvSpPr/>
          <p:nvPr/>
        </p:nvSpPr>
        <p:spPr>
          <a:xfrm>
            <a:off x="3337560" y="2536698"/>
            <a:ext cx="2286000" cy="62179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Lato"/>
                <a:ea typeface="Lato"/>
                <a:cs typeface="Lato"/>
                <a:sym typeface="Lato"/>
              </a:rPr>
              <a:t>In-depth profiles on 2M+ companies including size, location, and contacts</a:t>
            </a:r>
            <a:endParaRPr sz="1200">
              <a:solidFill>
                <a:schemeClr val="dk1"/>
              </a:solidFill>
              <a:latin typeface="Lato"/>
              <a:ea typeface="Lato"/>
              <a:cs typeface="Lato"/>
              <a:sym typeface="Lato"/>
            </a:endParaRPr>
          </a:p>
        </p:txBody>
      </p:sp>
      <p:sp>
        <p:nvSpPr>
          <p:cNvPr id="552" name="Google Shape;552;p54"/>
          <p:cNvSpPr/>
          <p:nvPr/>
        </p:nvSpPr>
        <p:spPr>
          <a:xfrm>
            <a:off x="6035040" y="1537048"/>
            <a:ext cx="2560200" cy="15087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54"/>
          <p:cNvSpPr/>
          <p:nvPr/>
        </p:nvSpPr>
        <p:spPr>
          <a:xfrm>
            <a:off x="6035040" y="1619250"/>
            <a:ext cx="2560320" cy="54864"/>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54"/>
          <p:cNvSpPr/>
          <p:nvPr/>
        </p:nvSpPr>
        <p:spPr>
          <a:xfrm>
            <a:off x="6172200" y="1832610"/>
            <a:ext cx="365760" cy="3657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rgbClr val="000000"/>
                </a:solidFill>
                <a:latin typeface="Quattrocento Sans"/>
                <a:ea typeface="Quattrocento Sans"/>
                <a:cs typeface="Quattrocento Sans"/>
                <a:sym typeface="Quattrocento Sans"/>
              </a:rPr>
              <a:t>👤</a:t>
            </a:r>
            <a:endParaRPr sz="1800">
              <a:solidFill>
                <a:schemeClr val="dk1"/>
              </a:solidFill>
              <a:latin typeface="Calibri"/>
              <a:ea typeface="Calibri"/>
              <a:cs typeface="Calibri"/>
              <a:sym typeface="Calibri"/>
            </a:endParaRPr>
          </a:p>
        </p:txBody>
      </p:sp>
      <p:sp>
        <p:nvSpPr>
          <p:cNvPr id="555" name="Google Shape;555;p54"/>
          <p:cNvSpPr/>
          <p:nvPr/>
        </p:nvSpPr>
        <p:spPr>
          <a:xfrm>
            <a:off x="6172200" y="2033966"/>
            <a:ext cx="2286000" cy="3474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600">
                <a:solidFill>
                  <a:srgbClr val="1A2035"/>
                </a:solidFill>
                <a:latin typeface="Lato"/>
                <a:ea typeface="Lato"/>
                <a:cs typeface="Lato"/>
                <a:sym typeface="Lato"/>
              </a:rPr>
              <a:t>Contact Finder</a:t>
            </a:r>
            <a:endParaRPr sz="1600">
              <a:solidFill>
                <a:schemeClr val="dk1"/>
              </a:solidFill>
              <a:latin typeface="Lato"/>
              <a:ea typeface="Lato"/>
              <a:cs typeface="Lato"/>
              <a:sym typeface="Lato"/>
            </a:endParaRPr>
          </a:p>
        </p:txBody>
      </p:sp>
      <p:sp>
        <p:nvSpPr>
          <p:cNvPr id="556" name="Google Shape;556;p54"/>
          <p:cNvSpPr/>
          <p:nvPr/>
        </p:nvSpPr>
        <p:spPr>
          <a:xfrm>
            <a:off x="6172200" y="2536698"/>
            <a:ext cx="2286000" cy="62179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Lato"/>
                <a:ea typeface="Lato"/>
                <a:cs typeface="Lato"/>
                <a:sym typeface="Lato"/>
              </a:rPr>
              <a:t>Identify key contacts inside target companies to tap the hidden job market</a:t>
            </a:r>
            <a:endParaRPr sz="1200">
              <a:solidFill>
                <a:schemeClr val="dk1"/>
              </a:solidFill>
              <a:latin typeface="Lato"/>
              <a:ea typeface="Lato"/>
              <a:cs typeface="Lato"/>
              <a:sym typeface="Lato"/>
            </a:endParaRPr>
          </a:p>
        </p:txBody>
      </p:sp>
      <p:sp>
        <p:nvSpPr>
          <p:cNvPr id="557" name="Google Shape;557;p54"/>
          <p:cNvSpPr/>
          <p:nvPr/>
        </p:nvSpPr>
        <p:spPr>
          <a:xfrm>
            <a:off x="365760" y="3222686"/>
            <a:ext cx="2560200" cy="15087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54"/>
          <p:cNvSpPr/>
          <p:nvPr/>
        </p:nvSpPr>
        <p:spPr>
          <a:xfrm>
            <a:off x="365760" y="3316986"/>
            <a:ext cx="2560320" cy="54864"/>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54"/>
          <p:cNvSpPr/>
          <p:nvPr/>
        </p:nvSpPr>
        <p:spPr>
          <a:xfrm>
            <a:off x="502920" y="3524250"/>
            <a:ext cx="365760" cy="3657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rgbClr val="000000"/>
                </a:solidFill>
                <a:latin typeface="Quattrocento Sans"/>
                <a:ea typeface="Quattrocento Sans"/>
                <a:cs typeface="Quattrocento Sans"/>
                <a:sym typeface="Quattrocento Sans"/>
              </a:rPr>
              <a:t>📄</a:t>
            </a:r>
            <a:endParaRPr sz="1800">
              <a:solidFill>
                <a:schemeClr val="dk1"/>
              </a:solidFill>
              <a:latin typeface="Calibri"/>
              <a:ea typeface="Calibri"/>
              <a:cs typeface="Calibri"/>
              <a:sym typeface="Calibri"/>
            </a:endParaRPr>
          </a:p>
        </p:txBody>
      </p:sp>
      <p:sp>
        <p:nvSpPr>
          <p:cNvPr id="560" name="Google Shape;560;p54"/>
          <p:cNvSpPr/>
          <p:nvPr/>
        </p:nvSpPr>
        <p:spPr>
          <a:xfrm>
            <a:off x="502920" y="3725606"/>
            <a:ext cx="2286000" cy="3474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600">
                <a:solidFill>
                  <a:srgbClr val="1A2035"/>
                </a:solidFill>
                <a:latin typeface="Lato"/>
                <a:ea typeface="Lato"/>
                <a:cs typeface="Lato"/>
                <a:sym typeface="Lato"/>
              </a:rPr>
              <a:t>Resume Tools</a:t>
            </a:r>
            <a:endParaRPr sz="1600">
              <a:solidFill>
                <a:schemeClr val="dk1"/>
              </a:solidFill>
              <a:latin typeface="Lato"/>
              <a:ea typeface="Lato"/>
              <a:cs typeface="Lato"/>
              <a:sym typeface="Lato"/>
            </a:endParaRPr>
          </a:p>
        </p:txBody>
      </p:sp>
      <p:sp>
        <p:nvSpPr>
          <p:cNvPr id="561" name="Google Shape;561;p54"/>
          <p:cNvSpPr/>
          <p:nvPr/>
        </p:nvSpPr>
        <p:spPr>
          <a:xfrm>
            <a:off x="502920" y="4228338"/>
            <a:ext cx="2286000" cy="62179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Lato"/>
                <a:ea typeface="Lato"/>
                <a:cs typeface="Lato"/>
                <a:sym typeface="Lato"/>
              </a:rPr>
              <a:t>Build, store, and tailor resumes to specific job postings</a:t>
            </a:r>
            <a:endParaRPr sz="1200">
              <a:solidFill>
                <a:schemeClr val="dk1"/>
              </a:solidFill>
              <a:latin typeface="Lato"/>
              <a:ea typeface="Lato"/>
              <a:cs typeface="Lato"/>
              <a:sym typeface="Lato"/>
            </a:endParaRPr>
          </a:p>
        </p:txBody>
      </p:sp>
      <p:sp>
        <p:nvSpPr>
          <p:cNvPr id="562" name="Google Shape;562;p54"/>
          <p:cNvSpPr/>
          <p:nvPr/>
        </p:nvSpPr>
        <p:spPr>
          <a:xfrm>
            <a:off x="3200400" y="3222686"/>
            <a:ext cx="2560200" cy="15087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54"/>
          <p:cNvSpPr/>
          <p:nvPr/>
        </p:nvSpPr>
        <p:spPr>
          <a:xfrm>
            <a:off x="3200400" y="3316986"/>
            <a:ext cx="2560320" cy="54864"/>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54"/>
          <p:cNvSpPr/>
          <p:nvPr/>
        </p:nvSpPr>
        <p:spPr>
          <a:xfrm>
            <a:off x="3337560" y="3524250"/>
            <a:ext cx="365760" cy="3657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rgbClr val="000000"/>
                </a:solidFill>
                <a:latin typeface="Quattrocento Sans"/>
                <a:ea typeface="Quattrocento Sans"/>
                <a:cs typeface="Quattrocento Sans"/>
                <a:sym typeface="Quattrocento Sans"/>
              </a:rPr>
              <a:t>📍</a:t>
            </a:r>
            <a:endParaRPr sz="1800">
              <a:solidFill>
                <a:schemeClr val="dk1"/>
              </a:solidFill>
              <a:latin typeface="Calibri"/>
              <a:ea typeface="Calibri"/>
              <a:cs typeface="Calibri"/>
              <a:sym typeface="Calibri"/>
            </a:endParaRPr>
          </a:p>
        </p:txBody>
      </p:sp>
      <p:sp>
        <p:nvSpPr>
          <p:cNvPr id="565" name="Google Shape;565;p54"/>
          <p:cNvSpPr/>
          <p:nvPr/>
        </p:nvSpPr>
        <p:spPr>
          <a:xfrm>
            <a:off x="3337560" y="3890010"/>
            <a:ext cx="2286000" cy="34747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600">
                <a:solidFill>
                  <a:srgbClr val="1A2035"/>
                </a:solidFill>
                <a:latin typeface="Lato"/>
                <a:ea typeface="Lato"/>
                <a:cs typeface="Lato"/>
                <a:sym typeface="Lato"/>
              </a:rPr>
              <a:t>Local Opportunities</a:t>
            </a:r>
            <a:endParaRPr sz="1600">
              <a:solidFill>
                <a:schemeClr val="dk1"/>
              </a:solidFill>
              <a:latin typeface="Lato"/>
              <a:ea typeface="Lato"/>
              <a:cs typeface="Lato"/>
              <a:sym typeface="Lato"/>
            </a:endParaRPr>
          </a:p>
        </p:txBody>
      </p:sp>
      <p:sp>
        <p:nvSpPr>
          <p:cNvPr id="566" name="Google Shape;566;p54"/>
          <p:cNvSpPr/>
          <p:nvPr/>
        </p:nvSpPr>
        <p:spPr>
          <a:xfrm>
            <a:off x="3337560" y="4228338"/>
            <a:ext cx="2286000" cy="62179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Lato"/>
                <a:ea typeface="Lato"/>
                <a:cs typeface="Lato"/>
                <a:sym typeface="Lato"/>
              </a:rPr>
              <a:t>Geo-targeted search helps patrons find real local jobs</a:t>
            </a:r>
            <a:endParaRPr sz="1200">
              <a:solidFill>
                <a:schemeClr val="dk1"/>
              </a:solidFill>
              <a:latin typeface="Lato"/>
              <a:ea typeface="Lato"/>
              <a:cs typeface="Lato"/>
              <a:sym typeface="Lato"/>
            </a:endParaRPr>
          </a:p>
        </p:txBody>
      </p:sp>
      <p:sp>
        <p:nvSpPr>
          <p:cNvPr id="567" name="Google Shape;567;p54"/>
          <p:cNvSpPr/>
          <p:nvPr/>
        </p:nvSpPr>
        <p:spPr>
          <a:xfrm>
            <a:off x="6035040" y="3222686"/>
            <a:ext cx="2560200" cy="15087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54"/>
          <p:cNvSpPr/>
          <p:nvPr/>
        </p:nvSpPr>
        <p:spPr>
          <a:xfrm>
            <a:off x="6035040" y="3316986"/>
            <a:ext cx="2560320" cy="54864"/>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54"/>
          <p:cNvSpPr/>
          <p:nvPr/>
        </p:nvSpPr>
        <p:spPr>
          <a:xfrm>
            <a:off x="6172200" y="3524250"/>
            <a:ext cx="365760" cy="3657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rgbClr val="000000"/>
                </a:solidFill>
                <a:latin typeface="Quattrocento Sans"/>
                <a:ea typeface="Quattrocento Sans"/>
                <a:cs typeface="Quattrocento Sans"/>
                <a:sym typeface="Quattrocento Sans"/>
              </a:rPr>
              <a:t>📚</a:t>
            </a:r>
            <a:endParaRPr sz="1800">
              <a:solidFill>
                <a:schemeClr val="dk1"/>
              </a:solidFill>
              <a:latin typeface="Calibri"/>
              <a:ea typeface="Calibri"/>
              <a:cs typeface="Calibri"/>
              <a:sym typeface="Calibri"/>
            </a:endParaRPr>
          </a:p>
        </p:txBody>
      </p:sp>
      <p:sp>
        <p:nvSpPr>
          <p:cNvPr id="570" name="Google Shape;570;p54"/>
          <p:cNvSpPr/>
          <p:nvPr/>
        </p:nvSpPr>
        <p:spPr>
          <a:xfrm>
            <a:off x="6172200" y="3890010"/>
            <a:ext cx="2286000" cy="34747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600">
                <a:solidFill>
                  <a:srgbClr val="1A2035"/>
                </a:solidFill>
                <a:latin typeface="Lato"/>
                <a:ea typeface="Lato"/>
                <a:cs typeface="Lato"/>
                <a:sym typeface="Lato"/>
              </a:rPr>
              <a:t>Library Branding</a:t>
            </a:r>
            <a:endParaRPr sz="1600">
              <a:solidFill>
                <a:schemeClr val="dk1"/>
              </a:solidFill>
              <a:latin typeface="Lato"/>
              <a:ea typeface="Lato"/>
              <a:cs typeface="Lato"/>
              <a:sym typeface="Lato"/>
            </a:endParaRPr>
          </a:p>
        </p:txBody>
      </p:sp>
      <p:sp>
        <p:nvSpPr>
          <p:cNvPr id="571" name="Google Shape;571;p54"/>
          <p:cNvSpPr/>
          <p:nvPr/>
        </p:nvSpPr>
        <p:spPr>
          <a:xfrm>
            <a:off x="6172200" y="4228338"/>
            <a:ext cx="2286000" cy="62179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Lato"/>
                <a:ea typeface="Lato"/>
                <a:cs typeface="Lato"/>
                <a:sym typeface="Lato"/>
              </a:rPr>
              <a:t>Co-branded experience that reinforces your library's value</a:t>
            </a:r>
            <a:endParaRPr sz="1200">
              <a:solidFill>
                <a:schemeClr val="dk1"/>
              </a:solidFill>
              <a:latin typeface="Lato"/>
              <a:ea typeface="Lato"/>
              <a:cs typeface="Lato"/>
              <a:sym typeface="Lato"/>
            </a:endParaRPr>
          </a:p>
        </p:txBody>
      </p:sp>
      <p:pic>
        <p:nvPicPr>
          <p:cNvPr id="572" name="Google Shape;572;p54"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171" name="Shape 171"/>
        <p:cNvGrpSpPr/>
        <p:nvPr/>
      </p:nvGrpSpPr>
      <p:grpSpPr>
        <a:xfrm>
          <a:off x="0" y="0"/>
          <a:ext cx="0" cy="0"/>
          <a:chOff x="0" y="0"/>
          <a:chExt cx="0" cy="0"/>
        </a:xfrm>
      </p:grpSpPr>
      <p:sp>
        <p:nvSpPr>
          <p:cNvPr id="172" name="Google Shape;172;p28"/>
          <p:cNvSpPr/>
          <p:nvPr/>
        </p:nvSpPr>
        <p:spPr>
          <a:xfrm>
            <a:off x="0" y="0"/>
            <a:ext cx="9144000" cy="73152"/>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28"/>
          <p:cNvSpPr/>
          <p:nvPr/>
        </p:nvSpPr>
        <p:spPr>
          <a:xfrm>
            <a:off x="640080" y="699516"/>
            <a:ext cx="7863840" cy="50292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Overview</a:t>
            </a:r>
            <a:endParaRPr sz="4100"/>
          </a:p>
        </p:txBody>
      </p:sp>
      <p:sp>
        <p:nvSpPr>
          <p:cNvPr id="174" name="Google Shape;174;p28"/>
          <p:cNvSpPr/>
          <p:nvPr/>
        </p:nvSpPr>
        <p:spPr>
          <a:xfrm>
            <a:off x="457200" y="1817370"/>
            <a:ext cx="2560320" cy="1508760"/>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28"/>
          <p:cNvSpPr/>
          <p:nvPr/>
        </p:nvSpPr>
        <p:spPr>
          <a:xfrm>
            <a:off x="548660" y="1954480"/>
            <a:ext cx="2286000" cy="3840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800">
                <a:solidFill>
                  <a:srgbClr val="004E80"/>
                </a:solidFill>
                <a:latin typeface="Lato"/>
                <a:ea typeface="Lato"/>
                <a:cs typeface="Lato"/>
                <a:sym typeface="Lato"/>
              </a:rPr>
              <a:t>Find, apply, succeed.</a:t>
            </a:r>
            <a:endParaRPr sz="700"/>
          </a:p>
        </p:txBody>
      </p:sp>
      <p:sp>
        <p:nvSpPr>
          <p:cNvPr id="176" name="Google Shape;176;p28"/>
          <p:cNvSpPr/>
          <p:nvPr/>
        </p:nvSpPr>
        <p:spPr>
          <a:xfrm>
            <a:off x="594360" y="2366010"/>
            <a:ext cx="2286000" cy="8229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a:solidFill>
                  <a:srgbClr val="444444"/>
                </a:solidFill>
                <a:latin typeface="Lato"/>
                <a:ea typeface="Lato"/>
                <a:cs typeface="Lato"/>
                <a:sym typeface="Lato"/>
              </a:rPr>
              <a:t>Careershift got a full refresh: simpler to navigate, smarter by design.</a:t>
            </a:r>
            <a:endParaRPr>
              <a:solidFill>
                <a:srgbClr val="444444"/>
              </a:solidFill>
              <a:latin typeface="Lato"/>
              <a:ea typeface="Lato"/>
              <a:cs typeface="Lato"/>
              <a:sym typeface="Lato"/>
            </a:endParaRPr>
          </a:p>
        </p:txBody>
      </p:sp>
      <p:sp>
        <p:nvSpPr>
          <p:cNvPr id="177" name="Google Shape;177;p28"/>
          <p:cNvSpPr/>
          <p:nvPr/>
        </p:nvSpPr>
        <p:spPr>
          <a:xfrm>
            <a:off x="6126480" y="1817370"/>
            <a:ext cx="2560320" cy="1508760"/>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28"/>
          <p:cNvSpPr/>
          <p:nvPr/>
        </p:nvSpPr>
        <p:spPr>
          <a:xfrm>
            <a:off x="6200375" y="1954525"/>
            <a:ext cx="2407200" cy="384000"/>
          </a:xfrm>
          <a:prstGeom prst="rect">
            <a:avLst/>
          </a:prstGeom>
          <a:noFill/>
          <a:ln>
            <a:noFill/>
          </a:ln>
        </p:spPr>
        <p:txBody>
          <a:bodyPr anchorCtr="0" anchor="ctr" bIns="22850" lIns="45725" spcFirstLastPara="1" rIns="45725" wrap="square" tIns="22850">
            <a:noAutofit/>
          </a:bodyPr>
          <a:lstStyle/>
          <a:p>
            <a:pPr indent="0" lvl="0" marL="0" rtl="0" algn="l">
              <a:lnSpc>
                <a:spcPct val="115000"/>
              </a:lnSpc>
              <a:spcBef>
                <a:spcPts val="0"/>
              </a:spcBef>
              <a:spcAft>
                <a:spcPts val="0"/>
              </a:spcAft>
              <a:buSzPts val="1100"/>
              <a:buNone/>
            </a:pPr>
            <a:r>
              <a:rPr b="1" lang="en" sz="1800">
                <a:solidFill>
                  <a:srgbClr val="004E80"/>
                </a:solidFill>
                <a:latin typeface="Lato"/>
                <a:ea typeface="Lato"/>
                <a:cs typeface="Lato"/>
                <a:sym typeface="Lato"/>
              </a:rPr>
              <a:t>Real Market Intel.</a:t>
            </a:r>
            <a:endParaRPr b="1" sz="1800">
              <a:solidFill>
                <a:srgbClr val="004E80"/>
              </a:solidFill>
              <a:latin typeface="Lato"/>
              <a:ea typeface="Lato"/>
              <a:cs typeface="Lato"/>
              <a:sym typeface="Lato"/>
            </a:endParaRPr>
          </a:p>
        </p:txBody>
      </p:sp>
      <p:sp>
        <p:nvSpPr>
          <p:cNvPr id="179" name="Google Shape;179;p28"/>
          <p:cNvSpPr/>
          <p:nvPr/>
        </p:nvSpPr>
        <p:spPr>
          <a:xfrm>
            <a:off x="6263640" y="2366010"/>
            <a:ext cx="2286000" cy="8229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a:solidFill>
                  <a:srgbClr val="444444"/>
                </a:solidFill>
                <a:latin typeface="Lato"/>
                <a:ea typeface="Lato"/>
                <a:cs typeface="Lato"/>
                <a:sym typeface="Lato"/>
              </a:rPr>
              <a:t>Live salary benchmarks, hiring trends, and employer data built right in.</a:t>
            </a:r>
            <a:endParaRPr>
              <a:solidFill>
                <a:srgbClr val="444444"/>
              </a:solidFill>
              <a:latin typeface="Lato"/>
              <a:ea typeface="Lato"/>
              <a:cs typeface="Lato"/>
              <a:sym typeface="Lato"/>
            </a:endParaRPr>
          </a:p>
        </p:txBody>
      </p:sp>
      <p:sp>
        <p:nvSpPr>
          <p:cNvPr id="180" name="Google Shape;180;p28"/>
          <p:cNvSpPr/>
          <p:nvPr/>
        </p:nvSpPr>
        <p:spPr>
          <a:xfrm>
            <a:off x="3200401" y="1817370"/>
            <a:ext cx="2560200" cy="1508700"/>
          </a:xfrm>
          <a:prstGeom prst="rect">
            <a:avLst/>
          </a:prstGeom>
          <a:solidFill>
            <a:schemeClr val="lt1"/>
          </a:solidFill>
          <a:ln cap="flat" cmpd="sng" w="57150">
            <a:solidFill>
              <a:srgbClr val="D85A3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28"/>
          <p:cNvSpPr/>
          <p:nvPr/>
        </p:nvSpPr>
        <p:spPr>
          <a:xfrm>
            <a:off x="3337574" y="1954487"/>
            <a:ext cx="2286000" cy="3840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800">
                <a:solidFill>
                  <a:srgbClr val="004E80"/>
                </a:solidFill>
                <a:latin typeface="Lato"/>
                <a:ea typeface="Lato"/>
                <a:cs typeface="Lato"/>
                <a:sym typeface="Lato"/>
              </a:rPr>
              <a:t>New look, less clicks.</a:t>
            </a:r>
            <a:endParaRPr sz="700"/>
          </a:p>
        </p:txBody>
      </p:sp>
      <p:sp>
        <p:nvSpPr>
          <p:cNvPr id="182" name="Google Shape;182;p28"/>
          <p:cNvSpPr/>
          <p:nvPr/>
        </p:nvSpPr>
        <p:spPr>
          <a:xfrm>
            <a:off x="3360411" y="2366042"/>
            <a:ext cx="22860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a:solidFill>
                  <a:srgbClr val="444444"/>
                </a:solidFill>
                <a:latin typeface="Lato"/>
                <a:ea typeface="Lato"/>
                <a:cs typeface="Lato"/>
                <a:sym typeface="Lato"/>
              </a:rPr>
              <a:t>A modernized interface and streamlined navigation.</a:t>
            </a:r>
            <a:endParaRPr>
              <a:solidFill>
                <a:srgbClr val="444444"/>
              </a:solidFill>
              <a:latin typeface="Lato"/>
              <a:ea typeface="Lato"/>
              <a:cs typeface="Lato"/>
              <a:sym typeface="Lato"/>
            </a:endParaRPr>
          </a:p>
        </p:txBody>
      </p:sp>
      <p:pic>
        <p:nvPicPr>
          <p:cNvPr id="183" name="Google Shape;183;p28"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577" name="Shape 577"/>
        <p:cNvGrpSpPr/>
        <p:nvPr/>
      </p:nvGrpSpPr>
      <p:grpSpPr>
        <a:xfrm>
          <a:off x="0" y="0"/>
          <a:ext cx="0" cy="0"/>
          <a:chOff x="0" y="0"/>
          <a:chExt cx="0" cy="0"/>
        </a:xfrm>
      </p:grpSpPr>
      <p:sp>
        <p:nvSpPr>
          <p:cNvPr id="578" name="Google Shape;578;p55"/>
          <p:cNvSpPr/>
          <p:nvPr/>
        </p:nvSpPr>
        <p:spPr>
          <a:xfrm>
            <a:off x="457200" y="274320"/>
            <a:ext cx="73152" cy="594360"/>
          </a:xfrm>
          <a:prstGeom prst="rect">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55"/>
          <p:cNvSpPr/>
          <p:nvPr/>
        </p:nvSpPr>
        <p:spPr>
          <a:xfrm>
            <a:off x="640080" y="274320"/>
            <a:ext cx="8732520" cy="5943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Unlocking</a:t>
            </a:r>
            <a:r>
              <a:rPr b="1" lang="en" sz="2600">
                <a:solidFill>
                  <a:srgbClr val="1A2035"/>
                </a:solidFill>
                <a:latin typeface="Calibri"/>
                <a:ea typeface="Calibri"/>
                <a:cs typeface="Calibri"/>
                <a:sym typeface="Calibri"/>
              </a:rPr>
              <a:t> </a:t>
            </a:r>
            <a:r>
              <a:rPr b="1" lang="en" sz="4100">
                <a:solidFill>
                  <a:schemeClr val="lt1"/>
                </a:solidFill>
                <a:latin typeface="Century Gothic"/>
                <a:ea typeface="Century Gothic"/>
                <a:cs typeface="Century Gothic"/>
                <a:sym typeface="Century Gothic"/>
              </a:rPr>
              <a:t>the Hidden Job Market</a:t>
            </a:r>
            <a:endParaRPr sz="700"/>
          </a:p>
        </p:txBody>
      </p:sp>
      <p:sp>
        <p:nvSpPr>
          <p:cNvPr id="580" name="Google Shape;580;p55"/>
          <p:cNvSpPr/>
          <p:nvPr/>
        </p:nvSpPr>
        <p:spPr>
          <a:xfrm>
            <a:off x="457200" y="1005840"/>
            <a:ext cx="8229600" cy="8229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chemeClr val="lt1"/>
                </a:solidFill>
                <a:latin typeface="Lato"/>
                <a:ea typeface="Lato"/>
                <a:cs typeface="Lato"/>
                <a:sym typeface="Lato"/>
              </a:rPr>
              <a:t>Up to 80% of jobs are never publicly posted. They're filled through referrals, networking, and direct outreach. CareerShift gives library patrons — who often lack professional networks — access to the same intelligence that connected insiders use.</a:t>
            </a:r>
            <a:endParaRPr sz="700"/>
          </a:p>
        </p:txBody>
      </p:sp>
      <p:sp>
        <p:nvSpPr>
          <p:cNvPr id="581" name="Google Shape;581;p55"/>
          <p:cNvSpPr/>
          <p:nvPr/>
        </p:nvSpPr>
        <p:spPr>
          <a:xfrm>
            <a:off x="457200" y="1965960"/>
            <a:ext cx="8229600" cy="438912"/>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55"/>
          <p:cNvSpPr/>
          <p:nvPr/>
        </p:nvSpPr>
        <p:spPr>
          <a:xfrm>
            <a:off x="594360" y="2120646"/>
            <a:ext cx="201168" cy="201168"/>
          </a:xfrm>
          <a:prstGeom prst="ellipse">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p55"/>
          <p:cNvSpPr/>
          <p:nvPr/>
        </p:nvSpPr>
        <p:spPr>
          <a:xfrm>
            <a:off x="960120" y="1892046"/>
            <a:ext cx="7498080" cy="6400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1A2035"/>
                </a:solidFill>
                <a:latin typeface="Lato"/>
                <a:ea typeface="Lato"/>
                <a:cs typeface="Lato"/>
                <a:sym typeface="Lato"/>
              </a:rPr>
              <a:t>Search for contacts at specific companies by name, title, or department</a:t>
            </a:r>
            <a:endParaRPr sz="1600">
              <a:solidFill>
                <a:schemeClr val="dk1"/>
              </a:solidFill>
              <a:latin typeface="Lato"/>
              <a:ea typeface="Lato"/>
              <a:cs typeface="Lato"/>
              <a:sym typeface="Lato"/>
            </a:endParaRPr>
          </a:p>
        </p:txBody>
      </p:sp>
      <p:sp>
        <p:nvSpPr>
          <p:cNvPr id="584" name="Google Shape;584;p55"/>
          <p:cNvSpPr/>
          <p:nvPr/>
        </p:nvSpPr>
        <p:spPr>
          <a:xfrm>
            <a:off x="457200" y="2715768"/>
            <a:ext cx="8229600" cy="438912"/>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p55"/>
          <p:cNvSpPr/>
          <p:nvPr/>
        </p:nvSpPr>
        <p:spPr>
          <a:xfrm>
            <a:off x="594360" y="2870454"/>
            <a:ext cx="201168" cy="201168"/>
          </a:xfrm>
          <a:prstGeom prst="ellipse">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55"/>
          <p:cNvSpPr/>
          <p:nvPr/>
        </p:nvSpPr>
        <p:spPr>
          <a:xfrm>
            <a:off x="960120" y="2641854"/>
            <a:ext cx="7498080" cy="6400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1A2035"/>
                </a:solidFill>
                <a:latin typeface="Lato"/>
                <a:ea typeface="Lato"/>
                <a:cs typeface="Lato"/>
                <a:sym typeface="Lato"/>
              </a:rPr>
              <a:t>Find email formats and direct connections at target employers</a:t>
            </a:r>
            <a:endParaRPr sz="1600">
              <a:solidFill>
                <a:schemeClr val="dk1"/>
              </a:solidFill>
              <a:latin typeface="Lato"/>
              <a:ea typeface="Lato"/>
              <a:cs typeface="Lato"/>
              <a:sym typeface="Lato"/>
            </a:endParaRPr>
          </a:p>
        </p:txBody>
      </p:sp>
      <p:sp>
        <p:nvSpPr>
          <p:cNvPr id="587" name="Google Shape;587;p55"/>
          <p:cNvSpPr/>
          <p:nvPr/>
        </p:nvSpPr>
        <p:spPr>
          <a:xfrm>
            <a:off x="457200" y="3465576"/>
            <a:ext cx="8229600" cy="438912"/>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55"/>
          <p:cNvSpPr/>
          <p:nvPr/>
        </p:nvSpPr>
        <p:spPr>
          <a:xfrm>
            <a:off x="594360" y="3620262"/>
            <a:ext cx="201168" cy="201168"/>
          </a:xfrm>
          <a:prstGeom prst="ellipse">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p55"/>
          <p:cNvSpPr/>
          <p:nvPr/>
        </p:nvSpPr>
        <p:spPr>
          <a:xfrm>
            <a:off x="960120" y="3391662"/>
            <a:ext cx="7498080" cy="6400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1A2035"/>
                </a:solidFill>
                <a:latin typeface="Lato"/>
                <a:ea typeface="Lato"/>
                <a:cs typeface="Lato"/>
                <a:sym typeface="Lato"/>
              </a:rPr>
              <a:t>Go beyond Indeed and LinkedIn to reach decision-makers directly</a:t>
            </a:r>
            <a:endParaRPr sz="1600">
              <a:solidFill>
                <a:schemeClr val="dk1"/>
              </a:solidFill>
              <a:latin typeface="Lato"/>
              <a:ea typeface="Lato"/>
              <a:cs typeface="Lato"/>
              <a:sym typeface="Lato"/>
            </a:endParaRPr>
          </a:p>
        </p:txBody>
      </p:sp>
      <p:sp>
        <p:nvSpPr>
          <p:cNvPr id="590" name="Google Shape;590;p55"/>
          <p:cNvSpPr/>
          <p:nvPr/>
        </p:nvSpPr>
        <p:spPr>
          <a:xfrm>
            <a:off x="457200" y="4215384"/>
            <a:ext cx="8229600" cy="438912"/>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55"/>
          <p:cNvSpPr/>
          <p:nvPr/>
        </p:nvSpPr>
        <p:spPr>
          <a:xfrm>
            <a:off x="594360" y="4370070"/>
            <a:ext cx="201168" cy="201168"/>
          </a:xfrm>
          <a:prstGeom prst="ellipse">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2" name="Google Shape;592;p55"/>
          <p:cNvSpPr/>
          <p:nvPr/>
        </p:nvSpPr>
        <p:spPr>
          <a:xfrm>
            <a:off x="960120" y="4141470"/>
            <a:ext cx="7498080" cy="6400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1A2035"/>
                </a:solidFill>
                <a:latin typeface="Lato"/>
                <a:ea typeface="Lato"/>
                <a:cs typeface="Lato"/>
                <a:sym typeface="Lato"/>
              </a:rPr>
              <a:t>Level the playing field for first-generation job seekers and career changers</a:t>
            </a:r>
            <a:endParaRPr sz="1600">
              <a:solidFill>
                <a:schemeClr val="dk1"/>
              </a:solidFill>
              <a:latin typeface="Lato"/>
              <a:ea typeface="Lato"/>
              <a:cs typeface="Lato"/>
              <a:sym typeface="Lato"/>
            </a:endParaRPr>
          </a:p>
        </p:txBody>
      </p:sp>
      <p:pic>
        <p:nvPicPr>
          <p:cNvPr id="593" name="Google Shape;593;p55"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598" name="Shape 598"/>
        <p:cNvGrpSpPr/>
        <p:nvPr/>
      </p:nvGrpSpPr>
      <p:grpSpPr>
        <a:xfrm>
          <a:off x="0" y="0"/>
          <a:ext cx="0" cy="0"/>
          <a:chOff x="0" y="0"/>
          <a:chExt cx="0" cy="0"/>
        </a:xfrm>
      </p:grpSpPr>
      <p:sp>
        <p:nvSpPr>
          <p:cNvPr id="599" name="Google Shape;599;p56"/>
          <p:cNvSpPr/>
          <p:nvPr/>
        </p:nvSpPr>
        <p:spPr>
          <a:xfrm>
            <a:off x="0" y="0"/>
            <a:ext cx="9144000" cy="54864"/>
          </a:xfrm>
          <a:prstGeom prst="rect">
            <a:avLst/>
          </a:prstGeom>
          <a:solidFill>
            <a:srgbClr val="1D9E75"/>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00" name="Google Shape;600;p56"/>
          <p:cNvSpPr/>
          <p:nvPr/>
        </p:nvSpPr>
        <p:spPr>
          <a:xfrm>
            <a:off x="342900" y="150876"/>
            <a:ext cx="8455914" cy="397764"/>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What Real Users Say</a:t>
            </a:r>
            <a:endParaRPr sz="700"/>
          </a:p>
        </p:txBody>
      </p:sp>
      <p:cxnSp>
        <p:nvCxnSpPr>
          <p:cNvPr id="601" name="Google Shape;601;p56"/>
          <p:cNvCxnSpPr/>
          <p:nvPr/>
        </p:nvCxnSpPr>
        <p:spPr>
          <a:xfrm>
            <a:off x="342900" y="582930"/>
            <a:ext cx="8455914" cy="0"/>
          </a:xfrm>
          <a:prstGeom prst="straightConnector1">
            <a:avLst/>
          </a:prstGeom>
          <a:noFill/>
          <a:ln cap="flat" cmpd="sng" w="9525">
            <a:solidFill>
              <a:srgbClr val="DDDDDD"/>
            </a:solidFill>
            <a:prstDash val="solid"/>
            <a:round/>
            <a:headEnd len="sm" w="sm" type="none"/>
            <a:tailEnd len="sm" w="sm" type="none"/>
          </a:ln>
        </p:spPr>
      </p:cxnSp>
      <p:sp>
        <p:nvSpPr>
          <p:cNvPr id="602" name="Google Shape;602;p56"/>
          <p:cNvSpPr/>
          <p:nvPr/>
        </p:nvSpPr>
        <p:spPr>
          <a:xfrm>
            <a:off x="342900" y="720090"/>
            <a:ext cx="8455914" cy="1165860"/>
          </a:xfrm>
          <a:prstGeom prst="roundRect">
            <a:avLst>
              <a:gd fmla="val 4706" name="adj"/>
            </a:avLst>
          </a:prstGeom>
          <a:solidFill>
            <a:srgbClr val="F0F8F5"/>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03" name="Google Shape;603;p56"/>
          <p:cNvSpPr/>
          <p:nvPr/>
        </p:nvSpPr>
        <p:spPr>
          <a:xfrm>
            <a:off x="411480" y="720090"/>
            <a:ext cx="377190" cy="4800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3000">
                <a:solidFill>
                  <a:srgbClr val="1D9E75"/>
                </a:solidFill>
                <a:latin typeface="Calibri"/>
                <a:ea typeface="Calibri"/>
                <a:cs typeface="Calibri"/>
                <a:sym typeface="Calibri"/>
              </a:rPr>
              <a:t>“</a:t>
            </a:r>
            <a:endParaRPr sz="3000">
              <a:solidFill>
                <a:schemeClr val="dk1"/>
              </a:solidFill>
              <a:latin typeface="Calibri"/>
              <a:ea typeface="Calibri"/>
              <a:cs typeface="Calibri"/>
              <a:sym typeface="Calibri"/>
            </a:endParaRPr>
          </a:p>
        </p:txBody>
      </p:sp>
      <p:sp>
        <p:nvSpPr>
          <p:cNvPr id="604" name="Google Shape;604;p56"/>
          <p:cNvSpPr/>
          <p:nvPr/>
        </p:nvSpPr>
        <p:spPr>
          <a:xfrm>
            <a:off x="788670" y="802386"/>
            <a:ext cx="7543800" cy="754380"/>
          </a:xfrm>
          <a:prstGeom prst="rect">
            <a:avLst/>
          </a:prstGeom>
          <a:noFill/>
          <a:ln>
            <a:noFill/>
          </a:ln>
        </p:spPr>
        <p:txBody>
          <a:bodyPr anchorCtr="0" anchor="ctr" bIns="22850" lIns="45725" spcFirstLastPara="1" rIns="45725" wrap="square" tIns="22850">
            <a:noAutofit/>
          </a:bodyPr>
          <a:lstStyle/>
          <a:p>
            <a:pPr indent="0" lvl="0" marL="0" marR="0" rtl="0" algn="l">
              <a:lnSpc>
                <a:spcPct val="125000"/>
              </a:lnSpc>
              <a:spcBef>
                <a:spcPts val="0"/>
              </a:spcBef>
              <a:spcAft>
                <a:spcPts val="0"/>
              </a:spcAft>
              <a:buNone/>
            </a:pPr>
            <a:r>
              <a:rPr i="1" lang="en" sz="1200">
                <a:solidFill>
                  <a:srgbClr val="444444"/>
                </a:solidFill>
                <a:latin typeface="Lato"/>
                <a:ea typeface="Lato"/>
                <a:cs typeface="Lato"/>
                <a:sym typeface="Lato"/>
              </a:rPr>
              <a:t>I had been using standard free job sites for about two months before I heard about CareerShift from a friend. As soon as I started using CareerShift, things changed. Within a week I was interviewing and within a month I landed my job. I truly believe that without CareerShift I would still be wasting my time, and would have missed out on my dream job.</a:t>
            </a:r>
            <a:endParaRPr sz="1200">
              <a:solidFill>
                <a:schemeClr val="dk1"/>
              </a:solidFill>
              <a:latin typeface="Lato"/>
              <a:ea typeface="Lato"/>
              <a:cs typeface="Lato"/>
              <a:sym typeface="Lato"/>
            </a:endParaRPr>
          </a:p>
        </p:txBody>
      </p:sp>
      <p:sp>
        <p:nvSpPr>
          <p:cNvPr id="605" name="Google Shape;605;p56"/>
          <p:cNvSpPr/>
          <p:nvPr/>
        </p:nvSpPr>
        <p:spPr>
          <a:xfrm>
            <a:off x="788670" y="1666494"/>
            <a:ext cx="7543800" cy="192024"/>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1D9E75"/>
                </a:solidFill>
                <a:latin typeface="Lato"/>
                <a:ea typeface="Lato"/>
                <a:cs typeface="Lato"/>
                <a:sym typeface="Lato"/>
              </a:rPr>
              <a:t>— Mike Kovacic, Network Administrator</a:t>
            </a:r>
            <a:endParaRPr sz="1200">
              <a:solidFill>
                <a:schemeClr val="dk1"/>
              </a:solidFill>
              <a:latin typeface="Lato"/>
              <a:ea typeface="Lato"/>
              <a:cs typeface="Lato"/>
              <a:sym typeface="Lato"/>
            </a:endParaRPr>
          </a:p>
        </p:txBody>
      </p:sp>
      <p:sp>
        <p:nvSpPr>
          <p:cNvPr id="606" name="Google Shape;606;p56"/>
          <p:cNvSpPr/>
          <p:nvPr/>
        </p:nvSpPr>
        <p:spPr>
          <a:xfrm>
            <a:off x="342900" y="1988820"/>
            <a:ext cx="8455914" cy="1165860"/>
          </a:xfrm>
          <a:prstGeom prst="roundRect">
            <a:avLst>
              <a:gd fmla="val 4706" name="adj"/>
            </a:avLst>
          </a:prstGeom>
          <a:solidFill>
            <a:srgbClr val="F0F8F5"/>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07" name="Google Shape;607;p56"/>
          <p:cNvSpPr/>
          <p:nvPr/>
        </p:nvSpPr>
        <p:spPr>
          <a:xfrm>
            <a:off x="411480" y="1988820"/>
            <a:ext cx="377190" cy="4800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3000">
                <a:solidFill>
                  <a:srgbClr val="1D9E75"/>
                </a:solidFill>
                <a:latin typeface="Calibri"/>
                <a:ea typeface="Calibri"/>
                <a:cs typeface="Calibri"/>
                <a:sym typeface="Calibri"/>
              </a:rPr>
              <a:t>“</a:t>
            </a:r>
            <a:endParaRPr sz="3000">
              <a:solidFill>
                <a:schemeClr val="dk1"/>
              </a:solidFill>
              <a:latin typeface="Calibri"/>
              <a:ea typeface="Calibri"/>
              <a:cs typeface="Calibri"/>
              <a:sym typeface="Calibri"/>
            </a:endParaRPr>
          </a:p>
        </p:txBody>
      </p:sp>
      <p:sp>
        <p:nvSpPr>
          <p:cNvPr id="608" name="Google Shape;608;p56"/>
          <p:cNvSpPr/>
          <p:nvPr/>
        </p:nvSpPr>
        <p:spPr>
          <a:xfrm>
            <a:off x="788670" y="2071116"/>
            <a:ext cx="7543800" cy="754380"/>
          </a:xfrm>
          <a:prstGeom prst="rect">
            <a:avLst/>
          </a:prstGeom>
          <a:noFill/>
          <a:ln>
            <a:noFill/>
          </a:ln>
        </p:spPr>
        <p:txBody>
          <a:bodyPr anchorCtr="0" anchor="ctr" bIns="22850" lIns="45725" spcFirstLastPara="1" rIns="45725" wrap="square" tIns="22850">
            <a:noAutofit/>
          </a:bodyPr>
          <a:lstStyle/>
          <a:p>
            <a:pPr indent="0" lvl="0" marL="0" marR="0" rtl="0" algn="l">
              <a:lnSpc>
                <a:spcPct val="125000"/>
              </a:lnSpc>
              <a:spcBef>
                <a:spcPts val="0"/>
              </a:spcBef>
              <a:spcAft>
                <a:spcPts val="0"/>
              </a:spcAft>
              <a:buNone/>
            </a:pPr>
            <a:r>
              <a:rPr i="1" lang="en" sz="1200">
                <a:solidFill>
                  <a:srgbClr val="444444"/>
                </a:solidFill>
                <a:latin typeface="Lato"/>
                <a:ea typeface="Lato"/>
                <a:cs typeface="Lato"/>
                <a:sym typeface="Lato"/>
              </a:rPr>
              <a:t>CareerShift changed everything by providing direct contact information for professionals across a wide range of industries. I was able to connect directly with hiring managers, alumni, and employees at my target firms, which led to meaningful conversations and interview opportunities I would not have secured otherwise.</a:t>
            </a:r>
            <a:endParaRPr sz="1200">
              <a:solidFill>
                <a:schemeClr val="dk1"/>
              </a:solidFill>
              <a:latin typeface="Lato"/>
              <a:ea typeface="Lato"/>
              <a:cs typeface="Lato"/>
              <a:sym typeface="Lato"/>
            </a:endParaRPr>
          </a:p>
        </p:txBody>
      </p:sp>
      <p:sp>
        <p:nvSpPr>
          <p:cNvPr id="609" name="Google Shape;609;p56"/>
          <p:cNvSpPr/>
          <p:nvPr/>
        </p:nvSpPr>
        <p:spPr>
          <a:xfrm>
            <a:off x="788670" y="2935224"/>
            <a:ext cx="7543800" cy="192024"/>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1D9E75"/>
                </a:solidFill>
                <a:latin typeface="Lato"/>
                <a:ea typeface="Lato"/>
                <a:cs typeface="Lato"/>
                <a:sym typeface="Lato"/>
              </a:rPr>
              <a:t>— Thomas George, Recent Graduate, Fairleigh Dickinson University</a:t>
            </a:r>
            <a:endParaRPr sz="1200">
              <a:solidFill>
                <a:schemeClr val="dk1"/>
              </a:solidFill>
              <a:latin typeface="Lato"/>
              <a:ea typeface="Lato"/>
              <a:cs typeface="Lato"/>
              <a:sym typeface="Lato"/>
            </a:endParaRPr>
          </a:p>
        </p:txBody>
      </p:sp>
      <p:sp>
        <p:nvSpPr>
          <p:cNvPr id="610" name="Google Shape;610;p56"/>
          <p:cNvSpPr/>
          <p:nvPr/>
        </p:nvSpPr>
        <p:spPr>
          <a:xfrm>
            <a:off x="342900" y="3257550"/>
            <a:ext cx="8455914" cy="1165860"/>
          </a:xfrm>
          <a:prstGeom prst="roundRect">
            <a:avLst>
              <a:gd fmla="val 4706" name="adj"/>
            </a:avLst>
          </a:prstGeom>
          <a:solidFill>
            <a:srgbClr val="F0F8F5"/>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11" name="Google Shape;611;p56"/>
          <p:cNvSpPr/>
          <p:nvPr/>
        </p:nvSpPr>
        <p:spPr>
          <a:xfrm>
            <a:off x="411480" y="3257550"/>
            <a:ext cx="377190" cy="4800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3000">
                <a:solidFill>
                  <a:srgbClr val="1D9E75"/>
                </a:solidFill>
                <a:latin typeface="Calibri"/>
                <a:ea typeface="Calibri"/>
                <a:cs typeface="Calibri"/>
                <a:sym typeface="Calibri"/>
              </a:rPr>
              <a:t>“</a:t>
            </a:r>
            <a:endParaRPr sz="3000">
              <a:solidFill>
                <a:schemeClr val="dk1"/>
              </a:solidFill>
              <a:latin typeface="Calibri"/>
              <a:ea typeface="Calibri"/>
              <a:cs typeface="Calibri"/>
              <a:sym typeface="Calibri"/>
            </a:endParaRPr>
          </a:p>
        </p:txBody>
      </p:sp>
      <p:sp>
        <p:nvSpPr>
          <p:cNvPr id="612" name="Google Shape;612;p56"/>
          <p:cNvSpPr/>
          <p:nvPr/>
        </p:nvSpPr>
        <p:spPr>
          <a:xfrm>
            <a:off x="788670" y="3339846"/>
            <a:ext cx="7543800" cy="754380"/>
          </a:xfrm>
          <a:prstGeom prst="rect">
            <a:avLst/>
          </a:prstGeom>
          <a:noFill/>
          <a:ln>
            <a:noFill/>
          </a:ln>
        </p:spPr>
        <p:txBody>
          <a:bodyPr anchorCtr="0" anchor="ctr" bIns="22850" lIns="45725" spcFirstLastPara="1" rIns="45725" wrap="square" tIns="22850">
            <a:noAutofit/>
          </a:bodyPr>
          <a:lstStyle/>
          <a:p>
            <a:pPr indent="0" lvl="0" marL="0" marR="0" rtl="0" algn="l">
              <a:lnSpc>
                <a:spcPct val="125000"/>
              </a:lnSpc>
              <a:spcBef>
                <a:spcPts val="0"/>
              </a:spcBef>
              <a:spcAft>
                <a:spcPts val="0"/>
              </a:spcAft>
              <a:buNone/>
            </a:pPr>
            <a:r>
              <a:rPr i="1" lang="en" sz="1200">
                <a:solidFill>
                  <a:srgbClr val="444444"/>
                </a:solidFill>
                <a:latin typeface="Lato"/>
                <a:ea typeface="Lato"/>
                <a:cs typeface="Lato"/>
                <a:sym typeface="Lato"/>
              </a:rPr>
              <a:t>I particularly love the company contact feature! CareerShift makes that process simple and takes seconds. My first lookup yielded exactly the person I needed for a job application I sent yesterday, as I couldn't find him on all of the usual websites. My search is organized and I feel like I have total control.</a:t>
            </a:r>
            <a:endParaRPr sz="1200">
              <a:solidFill>
                <a:schemeClr val="dk1"/>
              </a:solidFill>
              <a:latin typeface="Lato"/>
              <a:ea typeface="Lato"/>
              <a:cs typeface="Lato"/>
              <a:sym typeface="Lato"/>
            </a:endParaRPr>
          </a:p>
        </p:txBody>
      </p:sp>
      <p:sp>
        <p:nvSpPr>
          <p:cNvPr id="613" name="Google Shape;613;p56"/>
          <p:cNvSpPr/>
          <p:nvPr/>
        </p:nvSpPr>
        <p:spPr>
          <a:xfrm>
            <a:off x="788670" y="4203954"/>
            <a:ext cx="7543800" cy="192024"/>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1D9E75"/>
                </a:solidFill>
                <a:latin typeface="Lato"/>
                <a:ea typeface="Lato"/>
                <a:cs typeface="Lato"/>
                <a:sym typeface="Lato"/>
              </a:rPr>
              <a:t>— Pete Morano, BA, MBA — Career Transitioner</a:t>
            </a:r>
            <a:endParaRPr sz="1200">
              <a:solidFill>
                <a:schemeClr val="dk1"/>
              </a:solidFill>
              <a:latin typeface="Lato"/>
              <a:ea typeface="Lato"/>
              <a:cs typeface="Lato"/>
              <a:sym typeface="Lato"/>
            </a:endParaRPr>
          </a:p>
        </p:txBody>
      </p:sp>
      <p:pic>
        <p:nvPicPr>
          <p:cNvPr id="614" name="Google Shape;614;p56"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619" name="Shape 619"/>
        <p:cNvGrpSpPr/>
        <p:nvPr/>
      </p:nvGrpSpPr>
      <p:grpSpPr>
        <a:xfrm>
          <a:off x="0" y="0"/>
          <a:ext cx="0" cy="0"/>
          <a:chOff x="0" y="0"/>
          <a:chExt cx="0" cy="0"/>
        </a:xfrm>
      </p:grpSpPr>
      <p:sp>
        <p:nvSpPr>
          <p:cNvPr id="620" name="Google Shape;620;p57"/>
          <p:cNvSpPr/>
          <p:nvPr/>
        </p:nvSpPr>
        <p:spPr>
          <a:xfrm>
            <a:off x="457200" y="453390"/>
            <a:ext cx="8229600" cy="5943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How</a:t>
            </a:r>
            <a:r>
              <a:rPr b="1" lang="en" sz="2600">
                <a:solidFill>
                  <a:srgbClr val="1A2035"/>
                </a:solidFill>
                <a:latin typeface="Calibri"/>
                <a:ea typeface="Calibri"/>
                <a:cs typeface="Calibri"/>
                <a:sym typeface="Calibri"/>
              </a:rPr>
              <a:t> </a:t>
            </a:r>
            <a:r>
              <a:rPr b="1" lang="en" sz="4100">
                <a:solidFill>
                  <a:schemeClr val="lt1"/>
                </a:solidFill>
                <a:latin typeface="Century Gothic"/>
                <a:ea typeface="Century Gothic"/>
                <a:cs typeface="Century Gothic"/>
                <a:sym typeface="Century Gothic"/>
              </a:rPr>
              <a:t>to Get Started: </a:t>
            </a:r>
            <a:endParaRPr sz="700"/>
          </a:p>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A Practical Path</a:t>
            </a:r>
            <a:endParaRPr sz="700"/>
          </a:p>
        </p:txBody>
      </p:sp>
      <p:sp>
        <p:nvSpPr>
          <p:cNvPr id="621" name="Google Shape;621;p57"/>
          <p:cNvSpPr/>
          <p:nvPr/>
        </p:nvSpPr>
        <p:spPr>
          <a:xfrm>
            <a:off x="365760" y="1428750"/>
            <a:ext cx="2560320" cy="150876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57"/>
          <p:cNvSpPr/>
          <p:nvPr/>
        </p:nvSpPr>
        <p:spPr>
          <a:xfrm>
            <a:off x="502920" y="1565910"/>
            <a:ext cx="457200" cy="4572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2400">
                <a:solidFill>
                  <a:srgbClr val="1D9E75"/>
                </a:solidFill>
                <a:latin typeface="Calibri"/>
                <a:ea typeface="Calibri"/>
                <a:cs typeface="Calibri"/>
                <a:sym typeface="Calibri"/>
              </a:rPr>
              <a:t>1</a:t>
            </a:r>
            <a:endParaRPr sz="2400">
              <a:solidFill>
                <a:schemeClr val="dk1"/>
              </a:solidFill>
              <a:latin typeface="Calibri"/>
              <a:ea typeface="Calibri"/>
              <a:cs typeface="Calibri"/>
              <a:sym typeface="Calibri"/>
            </a:endParaRPr>
          </a:p>
        </p:txBody>
      </p:sp>
      <p:sp>
        <p:nvSpPr>
          <p:cNvPr id="623" name="Google Shape;623;p57"/>
          <p:cNvSpPr/>
          <p:nvPr/>
        </p:nvSpPr>
        <p:spPr>
          <a:xfrm>
            <a:off x="502920" y="2023110"/>
            <a:ext cx="2286000" cy="34747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400">
                <a:solidFill>
                  <a:srgbClr val="1A2035"/>
                </a:solidFill>
                <a:latin typeface="Lato"/>
                <a:ea typeface="Lato"/>
                <a:cs typeface="Lato"/>
                <a:sym typeface="Lato"/>
              </a:rPr>
              <a:t>Assess patron needs</a:t>
            </a:r>
            <a:endParaRPr sz="1400">
              <a:solidFill>
                <a:schemeClr val="dk1"/>
              </a:solidFill>
              <a:latin typeface="Lato"/>
              <a:ea typeface="Lato"/>
              <a:cs typeface="Lato"/>
              <a:sym typeface="Lato"/>
            </a:endParaRPr>
          </a:p>
        </p:txBody>
      </p:sp>
      <p:sp>
        <p:nvSpPr>
          <p:cNvPr id="624" name="Google Shape;624;p57"/>
          <p:cNvSpPr/>
          <p:nvPr/>
        </p:nvSpPr>
        <p:spPr>
          <a:xfrm>
            <a:off x="502920" y="2343150"/>
            <a:ext cx="22860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Lato"/>
                <a:ea typeface="Lato"/>
                <a:cs typeface="Lato"/>
                <a:sym typeface="Lato"/>
              </a:rPr>
              <a:t>Survey or observe what job-seeking services patrons are already asking for</a:t>
            </a:r>
            <a:endParaRPr sz="1200">
              <a:solidFill>
                <a:schemeClr val="dk1"/>
              </a:solidFill>
              <a:latin typeface="Lato"/>
              <a:ea typeface="Lato"/>
              <a:cs typeface="Lato"/>
              <a:sym typeface="Lato"/>
            </a:endParaRPr>
          </a:p>
        </p:txBody>
      </p:sp>
      <p:sp>
        <p:nvSpPr>
          <p:cNvPr id="625" name="Google Shape;625;p57"/>
          <p:cNvSpPr/>
          <p:nvPr/>
        </p:nvSpPr>
        <p:spPr>
          <a:xfrm>
            <a:off x="3200400" y="1428750"/>
            <a:ext cx="2560320" cy="150876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6" name="Google Shape;626;p57"/>
          <p:cNvSpPr/>
          <p:nvPr/>
        </p:nvSpPr>
        <p:spPr>
          <a:xfrm>
            <a:off x="3337560" y="1565910"/>
            <a:ext cx="457200" cy="4572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2400">
                <a:solidFill>
                  <a:srgbClr val="1D9E75"/>
                </a:solidFill>
                <a:latin typeface="Calibri"/>
                <a:ea typeface="Calibri"/>
                <a:cs typeface="Calibri"/>
                <a:sym typeface="Calibri"/>
              </a:rPr>
              <a:t>2</a:t>
            </a:r>
            <a:endParaRPr sz="2400">
              <a:solidFill>
                <a:schemeClr val="dk1"/>
              </a:solidFill>
              <a:latin typeface="Calibri"/>
              <a:ea typeface="Calibri"/>
              <a:cs typeface="Calibri"/>
              <a:sym typeface="Calibri"/>
            </a:endParaRPr>
          </a:p>
        </p:txBody>
      </p:sp>
      <p:sp>
        <p:nvSpPr>
          <p:cNvPr id="627" name="Google Shape;627;p57"/>
          <p:cNvSpPr/>
          <p:nvPr/>
        </p:nvSpPr>
        <p:spPr>
          <a:xfrm>
            <a:off x="3337560" y="2099310"/>
            <a:ext cx="2286000" cy="34747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400">
                <a:solidFill>
                  <a:srgbClr val="1A2035"/>
                </a:solidFill>
                <a:latin typeface="Lato"/>
                <a:ea typeface="Lato"/>
                <a:cs typeface="Lato"/>
                <a:sym typeface="Lato"/>
              </a:rPr>
              <a:t>Build staff capacity</a:t>
            </a:r>
            <a:endParaRPr sz="1400">
              <a:solidFill>
                <a:schemeClr val="dk1"/>
              </a:solidFill>
              <a:latin typeface="Lato"/>
              <a:ea typeface="Lato"/>
              <a:cs typeface="Lato"/>
              <a:sym typeface="Lato"/>
            </a:endParaRPr>
          </a:p>
        </p:txBody>
      </p:sp>
      <p:sp>
        <p:nvSpPr>
          <p:cNvPr id="628" name="Google Shape;628;p57"/>
          <p:cNvSpPr/>
          <p:nvPr/>
        </p:nvSpPr>
        <p:spPr>
          <a:xfrm>
            <a:off x="3337560" y="2343150"/>
            <a:ext cx="22860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Lato"/>
                <a:ea typeface="Lato"/>
                <a:cs typeface="Lato"/>
                <a:sym typeface="Lato"/>
              </a:rPr>
              <a:t>Train reference staff to confidently guide patrons through career tools</a:t>
            </a:r>
            <a:endParaRPr sz="1200">
              <a:solidFill>
                <a:schemeClr val="dk1"/>
              </a:solidFill>
              <a:latin typeface="Lato"/>
              <a:ea typeface="Lato"/>
              <a:cs typeface="Lato"/>
              <a:sym typeface="Lato"/>
            </a:endParaRPr>
          </a:p>
        </p:txBody>
      </p:sp>
      <p:sp>
        <p:nvSpPr>
          <p:cNvPr id="629" name="Google Shape;629;p57"/>
          <p:cNvSpPr/>
          <p:nvPr/>
        </p:nvSpPr>
        <p:spPr>
          <a:xfrm>
            <a:off x="6035040" y="1428750"/>
            <a:ext cx="2560320" cy="150876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0" name="Google Shape;630;p57"/>
          <p:cNvSpPr/>
          <p:nvPr/>
        </p:nvSpPr>
        <p:spPr>
          <a:xfrm>
            <a:off x="6172200" y="1565910"/>
            <a:ext cx="457200" cy="4572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2400">
                <a:solidFill>
                  <a:srgbClr val="1D9E75"/>
                </a:solidFill>
                <a:latin typeface="Calibri"/>
                <a:ea typeface="Calibri"/>
                <a:cs typeface="Calibri"/>
                <a:sym typeface="Calibri"/>
              </a:rPr>
              <a:t>3</a:t>
            </a:r>
            <a:endParaRPr sz="2400">
              <a:solidFill>
                <a:schemeClr val="dk1"/>
              </a:solidFill>
              <a:latin typeface="Calibri"/>
              <a:ea typeface="Calibri"/>
              <a:cs typeface="Calibri"/>
              <a:sym typeface="Calibri"/>
            </a:endParaRPr>
          </a:p>
        </p:txBody>
      </p:sp>
      <p:sp>
        <p:nvSpPr>
          <p:cNvPr id="631" name="Google Shape;631;p57"/>
          <p:cNvSpPr/>
          <p:nvPr/>
        </p:nvSpPr>
        <p:spPr>
          <a:xfrm>
            <a:off x="6172200" y="2023110"/>
            <a:ext cx="2286000" cy="34747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400">
                <a:solidFill>
                  <a:srgbClr val="1A2035"/>
                </a:solidFill>
                <a:latin typeface="Lato"/>
                <a:ea typeface="Lato"/>
                <a:cs typeface="Lato"/>
                <a:sym typeface="Lato"/>
              </a:rPr>
              <a:t>Choose the right tools</a:t>
            </a:r>
            <a:endParaRPr sz="1400">
              <a:solidFill>
                <a:schemeClr val="dk1"/>
              </a:solidFill>
              <a:latin typeface="Lato"/>
              <a:ea typeface="Lato"/>
              <a:cs typeface="Lato"/>
              <a:sym typeface="Lato"/>
            </a:endParaRPr>
          </a:p>
        </p:txBody>
      </p:sp>
      <p:sp>
        <p:nvSpPr>
          <p:cNvPr id="632" name="Google Shape;632;p57"/>
          <p:cNvSpPr/>
          <p:nvPr/>
        </p:nvSpPr>
        <p:spPr>
          <a:xfrm>
            <a:off x="6172200" y="2343150"/>
            <a:ext cx="22860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Lato"/>
                <a:ea typeface="Lato"/>
                <a:cs typeface="Lato"/>
                <a:sym typeface="Lato"/>
              </a:rPr>
              <a:t>License platforms like CareerShift that are purpose-built for libraries</a:t>
            </a:r>
            <a:endParaRPr sz="1200">
              <a:solidFill>
                <a:schemeClr val="dk1"/>
              </a:solidFill>
              <a:latin typeface="Lato"/>
              <a:ea typeface="Lato"/>
              <a:cs typeface="Lato"/>
              <a:sym typeface="Lato"/>
            </a:endParaRPr>
          </a:p>
        </p:txBody>
      </p:sp>
      <p:sp>
        <p:nvSpPr>
          <p:cNvPr id="633" name="Google Shape;633;p57"/>
          <p:cNvSpPr/>
          <p:nvPr/>
        </p:nvSpPr>
        <p:spPr>
          <a:xfrm>
            <a:off x="365760" y="3120390"/>
            <a:ext cx="2560320" cy="150876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2000">
              <a:solidFill>
                <a:schemeClr val="dk1"/>
              </a:solidFill>
              <a:latin typeface="Lato"/>
              <a:ea typeface="Lato"/>
              <a:cs typeface="Lato"/>
              <a:sym typeface="Lato"/>
            </a:endParaRPr>
          </a:p>
        </p:txBody>
      </p:sp>
      <p:sp>
        <p:nvSpPr>
          <p:cNvPr id="634" name="Google Shape;634;p57"/>
          <p:cNvSpPr/>
          <p:nvPr/>
        </p:nvSpPr>
        <p:spPr>
          <a:xfrm>
            <a:off x="502920" y="3257550"/>
            <a:ext cx="457200" cy="4572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2400">
                <a:solidFill>
                  <a:srgbClr val="1D9E75"/>
                </a:solidFill>
                <a:latin typeface="Calibri"/>
                <a:ea typeface="Calibri"/>
                <a:cs typeface="Calibri"/>
                <a:sym typeface="Calibri"/>
              </a:rPr>
              <a:t>4</a:t>
            </a:r>
            <a:endParaRPr sz="2400">
              <a:solidFill>
                <a:schemeClr val="dk1"/>
              </a:solidFill>
              <a:latin typeface="Calibri"/>
              <a:ea typeface="Calibri"/>
              <a:cs typeface="Calibri"/>
              <a:sym typeface="Calibri"/>
            </a:endParaRPr>
          </a:p>
        </p:txBody>
      </p:sp>
      <p:sp>
        <p:nvSpPr>
          <p:cNvPr id="635" name="Google Shape;635;p57"/>
          <p:cNvSpPr/>
          <p:nvPr/>
        </p:nvSpPr>
        <p:spPr>
          <a:xfrm>
            <a:off x="502920" y="3714750"/>
            <a:ext cx="2286000" cy="34747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400">
                <a:solidFill>
                  <a:srgbClr val="1A2035"/>
                </a:solidFill>
                <a:latin typeface="Lato"/>
                <a:ea typeface="Lato"/>
                <a:cs typeface="Lato"/>
                <a:sym typeface="Lato"/>
              </a:rPr>
              <a:t>Integrate into programs</a:t>
            </a:r>
            <a:endParaRPr sz="1400">
              <a:solidFill>
                <a:schemeClr val="dk1"/>
              </a:solidFill>
              <a:latin typeface="Lato"/>
              <a:ea typeface="Lato"/>
              <a:cs typeface="Lato"/>
              <a:sym typeface="Lato"/>
            </a:endParaRPr>
          </a:p>
        </p:txBody>
      </p:sp>
      <p:sp>
        <p:nvSpPr>
          <p:cNvPr id="636" name="Google Shape;636;p57"/>
          <p:cNvSpPr/>
          <p:nvPr/>
        </p:nvSpPr>
        <p:spPr>
          <a:xfrm>
            <a:off x="502920" y="4034790"/>
            <a:ext cx="22860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Lato"/>
                <a:ea typeface="Lato"/>
                <a:cs typeface="Lato"/>
                <a:sym typeface="Lato"/>
              </a:rPr>
              <a:t>Weave career resources into existing workshops, ESL, and outreach</a:t>
            </a:r>
            <a:endParaRPr sz="1200">
              <a:solidFill>
                <a:schemeClr val="dk1"/>
              </a:solidFill>
              <a:latin typeface="Lato"/>
              <a:ea typeface="Lato"/>
              <a:cs typeface="Lato"/>
              <a:sym typeface="Lato"/>
            </a:endParaRPr>
          </a:p>
        </p:txBody>
      </p:sp>
      <p:sp>
        <p:nvSpPr>
          <p:cNvPr id="637" name="Google Shape;637;p57"/>
          <p:cNvSpPr/>
          <p:nvPr/>
        </p:nvSpPr>
        <p:spPr>
          <a:xfrm>
            <a:off x="3200400" y="3120390"/>
            <a:ext cx="2560320" cy="150876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8" name="Google Shape;638;p57"/>
          <p:cNvSpPr/>
          <p:nvPr/>
        </p:nvSpPr>
        <p:spPr>
          <a:xfrm>
            <a:off x="3337560" y="3257550"/>
            <a:ext cx="457200" cy="4572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2400">
                <a:solidFill>
                  <a:srgbClr val="1D9E75"/>
                </a:solidFill>
                <a:latin typeface="Calibri"/>
                <a:ea typeface="Calibri"/>
                <a:cs typeface="Calibri"/>
                <a:sym typeface="Calibri"/>
              </a:rPr>
              <a:t>5</a:t>
            </a:r>
            <a:endParaRPr sz="2400">
              <a:solidFill>
                <a:schemeClr val="dk1"/>
              </a:solidFill>
              <a:latin typeface="Calibri"/>
              <a:ea typeface="Calibri"/>
              <a:cs typeface="Calibri"/>
              <a:sym typeface="Calibri"/>
            </a:endParaRPr>
          </a:p>
        </p:txBody>
      </p:sp>
      <p:sp>
        <p:nvSpPr>
          <p:cNvPr id="639" name="Google Shape;639;p57"/>
          <p:cNvSpPr/>
          <p:nvPr/>
        </p:nvSpPr>
        <p:spPr>
          <a:xfrm>
            <a:off x="3337560" y="3714750"/>
            <a:ext cx="2286000" cy="34747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400">
                <a:solidFill>
                  <a:srgbClr val="1A2035"/>
                </a:solidFill>
                <a:latin typeface="Lato"/>
                <a:ea typeface="Lato"/>
                <a:cs typeface="Lato"/>
                <a:sym typeface="Lato"/>
              </a:rPr>
              <a:t>Market your services</a:t>
            </a:r>
            <a:endParaRPr sz="1400">
              <a:solidFill>
                <a:schemeClr val="dk1"/>
              </a:solidFill>
              <a:latin typeface="Lato"/>
              <a:ea typeface="Lato"/>
              <a:cs typeface="Lato"/>
              <a:sym typeface="Lato"/>
            </a:endParaRPr>
          </a:p>
        </p:txBody>
      </p:sp>
      <p:sp>
        <p:nvSpPr>
          <p:cNvPr id="640" name="Google Shape;640;p57"/>
          <p:cNvSpPr/>
          <p:nvPr/>
        </p:nvSpPr>
        <p:spPr>
          <a:xfrm>
            <a:off x="3337560" y="4034790"/>
            <a:ext cx="22860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Lato"/>
                <a:ea typeface="Lato"/>
                <a:cs typeface="Lato"/>
                <a:sym typeface="Lato"/>
              </a:rPr>
              <a:t>Tell your community: your library is a career center — not a secret</a:t>
            </a:r>
            <a:endParaRPr sz="1200">
              <a:solidFill>
                <a:schemeClr val="dk1"/>
              </a:solidFill>
              <a:latin typeface="Lato"/>
              <a:ea typeface="Lato"/>
              <a:cs typeface="Lato"/>
              <a:sym typeface="Lato"/>
            </a:endParaRPr>
          </a:p>
        </p:txBody>
      </p:sp>
      <p:sp>
        <p:nvSpPr>
          <p:cNvPr id="641" name="Google Shape;641;p57"/>
          <p:cNvSpPr/>
          <p:nvPr/>
        </p:nvSpPr>
        <p:spPr>
          <a:xfrm>
            <a:off x="6035040" y="3120390"/>
            <a:ext cx="2560320" cy="150876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2" name="Google Shape;642;p57"/>
          <p:cNvSpPr/>
          <p:nvPr/>
        </p:nvSpPr>
        <p:spPr>
          <a:xfrm>
            <a:off x="6172200" y="3257550"/>
            <a:ext cx="457200" cy="4572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2400">
                <a:solidFill>
                  <a:srgbClr val="1D9E75"/>
                </a:solidFill>
                <a:latin typeface="Calibri"/>
                <a:ea typeface="Calibri"/>
                <a:cs typeface="Calibri"/>
                <a:sym typeface="Calibri"/>
              </a:rPr>
              <a:t>6</a:t>
            </a:r>
            <a:endParaRPr sz="2400">
              <a:solidFill>
                <a:schemeClr val="dk1"/>
              </a:solidFill>
              <a:latin typeface="Calibri"/>
              <a:ea typeface="Calibri"/>
              <a:cs typeface="Calibri"/>
              <a:sym typeface="Calibri"/>
            </a:endParaRPr>
          </a:p>
        </p:txBody>
      </p:sp>
      <p:sp>
        <p:nvSpPr>
          <p:cNvPr id="643" name="Google Shape;643;p57"/>
          <p:cNvSpPr/>
          <p:nvPr/>
        </p:nvSpPr>
        <p:spPr>
          <a:xfrm>
            <a:off x="6172200" y="3714750"/>
            <a:ext cx="2286000" cy="34747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400">
                <a:solidFill>
                  <a:srgbClr val="1A2035"/>
                </a:solidFill>
                <a:latin typeface="Lato"/>
                <a:ea typeface="Lato"/>
                <a:cs typeface="Lato"/>
                <a:sym typeface="Lato"/>
              </a:rPr>
              <a:t>Measure &amp; advocate</a:t>
            </a:r>
            <a:endParaRPr sz="1400">
              <a:solidFill>
                <a:schemeClr val="dk1"/>
              </a:solidFill>
              <a:latin typeface="Lato"/>
              <a:ea typeface="Lato"/>
              <a:cs typeface="Lato"/>
              <a:sym typeface="Lato"/>
            </a:endParaRPr>
          </a:p>
        </p:txBody>
      </p:sp>
      <p:sp>
        <p:nvSpPr>
          <p:cNvPr id="644" name="Google Shape;644;p57"/>
          <p:cNvSpPr/>
          <p:nvPr/>
        </p:nvSpPr>
        <p:spPr>
          <a:xfrm>
            <a:off x="6172200" y="4034790"/>
            <a:ext cx="22860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Lato"/>
                <a:ea typeface="Lato"/>
                <a:cs typeface="Lato"/>
                <a:sym typeface="Lato"/>
              </a:rPr>
              <a:t>Track usage, collect stories, and report impact to administration &amp; funders</a:t>
            </a:r>
            <a:endParaRPr sz="1200">
              <a:solidFill>
                <a:schemeClr val="dk1"/>
              </a:solidFill>
              <a:latin typeface="Lato"/>
              <a:ea typeface="Lato"/>
              <a:cs typeface="Lato"/>
              <a:sym typeface="Lato"/>
            </a:endParaRPr>
          </a:p>
        </p:txBody>
      </p:sp>
      <p:pic>
        <p:nvPicPr>
          <p:cNvPr id="645" name="Google Shape;645;p57"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650" name="Shape 650"/>
        <p:cNvGrpSpPr/>
        <p:nvPr/>
      </p:nvGrpSpPr>
      <p:grpSpPr>
        <a:xfrm>
          <a:off x="0" y="0"/>
          <a:ext cx="0" cy="0"/>
          <a:chOff x="0" y="0"/>
          <a:chExt cx="0" cy="0"/>
        </a:xfrm>
      </p:grpSpPr>
      <p:sp>
        <p:nvSpPr>
          <p:cNvPr id="651" name="Google Shape;651;p58"/>
          <p:cNvSpPr/>
          <p:nvPr/>
        </p:nvSpPr>
        <p:spPr>
          <a:xfrm>
            <a:off x="457200" y="609600"/>
            <a:ext cx="8229600" cy="5943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The Future-Ready Library Includes Career Support</a:t>
            </a:r>
            <a:endParaRPr sz="700"/>
          </a:p>
        </p:txBody>
      </p:sp>
      <p:sp>
        <p:nvSpPr>
          <p:cNvPr id="652" name="Google Shape;652;p58"/>
          <p:cNvSpPr/>
          <p:nvPr/>
        </p:nvSpPr>
        <p:spPr>
          <a:xfrm>
            <a:off x="457200" y="1482090"/>
            <a:ext cx="8229600" cy="8229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chemeClr val="lt1"/>
                </a:solidFill>
                <a:latin typeface="Lato"/>
                <a:ea typeface="Lato"/>
                <a:cs typeface="Lato"/>
                <a:sym typeface="Lato"/>
              </a:rPr>
              <a:t>According to Springshare's 2026 research, libraries that embrace workforce development and career services are seeing stronger community relevance, higher patronage, and greater funding support. Career services aren't a 'nice to have' — they're a survival strategy.</a:t>
            </a:r>
            <a:endParaRPr sz="700"/>
          </a:p>
        </p:txBody>
      </p:sp>
      <p:sp>
        <p:nvSpPr>
          <p:cNvPr id="653" name="Google Shape;653;p58"/>
          <p:cNvSpPr/>
          <p:nvPr/>
        </p:nvSpPr>
        <p:spPr>
          <a:xfrm>
            <a:off x="365760" y="2571750"/>
            <a:ext cx="1920240" cy="200025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58"/>
          <p:cNvSpPr/>
          <p:nvPr/>
        </p:nvSpPr>
        <p:spPr>
          <a:xfrm>
            <a:off x="365760" y="2571750"/>
            <a:ext cx="64008" cy="2000250"/>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58"/>
          <p:cNvSpPr/>
          <p:nvPr/>
        </p:nvSpPr>
        <p:spPr>
          <a:xfrm>
            <a:off x="548640" y="2693670"/>
            <a:ext cx="1645920" cy="4114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500">
                <a:solidFill>
                  <a:srgbClr val="1A2035"/>
                </a:solidFill>
                <a:latin typeface="Calibri"/>
                <a:ea typeface="Calibri"/>
                <a:cs typeface="Calibri"/>
                <a:sym typeface="Calibri"/>
              </a:rPr>
              <a:t>Relevance</a:t>
            </a:r>
            <a:endParaRPr sz="1500">
              <a:solidFill>
                <a:schemeClr val="dk1"/>
              </a:solidFill>
              <a:latin typeface="Calibri"/>
              <a:ea typeface="Calibri"/>
              <a:cs typeface="Calibri"/>
              <a:sym typeface="Calibri"/>
            </a:endParaRPr>
          </a:p>
        </p:txBody>
      </p:sp>
      <p:sp>
        <p:nvSpPr>
          <p:cNvPr id="656" name="Google Shape;656;p58"/>
          <p:cNvSpPr/>
          <p:nvPr/>
        </p:nvSpPr>
        <p:spPr>
          <a:xfrm>
            <a:off x="548640" y="2514600"/>
            <a:ext cx="1645920" cy="192024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Calibri"/>
                <a:ea typeface="Calibri"/>
                <a:cs typeface="Calibri"/>
                <a:sym typeface="Calibri"/>
              </a:rPr>
              <a:t>Career support positions the library as essential to economic mobility</a:t>
            </a:r>
            <a:endParaRPr sz="1200">
              <a:solidFill>
                <a:schemeClr val="dk1"/>
              </a:solidFill>
              <a:latin typeface="Calibri"/>
              <a:ea typeface="Calibri"/>
              <a:cs typeface="Calibri"/>
              <a:sym typeface="Calibri"/>
            </a:endParaRPr>
          </a:p>
        </p:txBody>
      </p:sp>
      <p:sp>
        <p:nvSpPr>
          <p:cNvPr id="657" name="Google Shape;657;p58"/>
          <p:cNvSpPr/>
          <p:nvPr/>
        </p:nvSpPr>
        <p:spPr>
          <a:xfrm>
            <a:off x="2514600" y="2571750"/>
            <a:ext cx="1920240" cy="200025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58"/>
          <p:cNvSpPr/>
          <p:nvPr/>
        </p:nvSpPr>
        <p:spPr>
          <a:xfrm>
            <a:off x="2514600" y="2571750"/>
            <a:ext cx="64008" cy="2000250"/>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9" name="Google Shape;659;p58"/>
          <p:cNvSpPr/>
          <p:nvPr/>
        </p:nvSpPr>
        <p:spPr>
          <a:xfrm>
            <a:off x="2697480" y="2693670"/>
            <a:ext cx="1645920" cy="4114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500">
                <a:solidFill>
                  <a:srgbClr val="1A2035"/>
                </a:solidFill>
                <a:latin typeface="Calibri"/>
                <a:ea typeface="Calibri"/>
                <a:cs typeface="Calibri"/>
                <a:sym typeface="Calibri"/>
              </a:rPr>
              <a:t>Equity</a:t>
            </a:r>
            <a:endParaRPr sz="1500">
              <a:solidFill>
                <a:schemeClr val="dk1"/>
              </a:solidFill>
              <a:latin typeface="Calibri"/>
              <a:ea typeface="Calibri"/>
              <a:cs typeface="Calibri"/>
              <a:sym typeface="Calibri"/>
            </a:endParaRPr>
          </a:p>
        </p:txBody>
      </p:sp>
      <p:sp>
        <p:nvSpPr>
          <p:cNvPr id="660" name="Google Shape;660;p58"/>
          <p:cNvSpPr/>
          <p:nvPr/>
        </p:nvSpPr>
        <p:spPr>
          <a:xfrm>
            <a:off x="2697480" y="2514600"/>
            <a:ext cx="1645920" cy="192024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Calibri"/>
                <a:ea typeface="Calibri"/>
                <a:cs typeface="Calibri"/>
                <a:sym typeface="Calibri"/>
              </a:rPr>
              <a:t>Libraries democratize access to professional-grade tools for everyone</a:t>
            </a:r>
            <a:endParaRPr sz="1200">
              <a:solidFill>
                <a:schemeClr val="dk1"/>
              </a:solidFill>
              <a:latin typeface="Calibri"/>
              <a:ea typeface="Calibri"/>
              <a:cs typeface="Calibri"/>
              <a:sym typeface="Calibri"/>
            </a:endParaRPr>
          </a:p>
        </p:txBody>
      </p:sp>
      <p:sp>
        <p:nvSpPr>
          <p:cNvPr id="661" name="Google Shape;661;p58"/>
          <p:cNvSpPr/>
          <p:nvPr/>
        </p:nvSpPr>
        <p:spPr>
          <a:xfrm>
            <a:off x="4663440" y="2571750"/>
            <a:ext cx="1920240" cy="200025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58"/>
          <p:cNvSpPr/>
          <p:nvPr/>
        </p:nvSpPr>
        <p:spPr>
          <a:xfrm>
            <a:off x="4663440" y="2571750"/>
            <a:ext cx="64008" cy="2000250"/>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58"/>
          <p:cNvSpPr/>
          <p:nvPr/>
        </p:nvSpPr>
        <p:spPr>
          <a:xfrm>
            <a:off x="4846320" y="2693670"/>
            <a:ext cx="1645920" cy="4114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500">
                <a:solidFill>
                  <a:srgbClr val="1A2035"/>
                </a:solidFill>
                <a:latin typeface="Calibri"/>
                <a:ea typeface="Calibri"/>
                <a:cs typeface="Calibri"/>
                <a:sym typeface="Calibri"/>
              </a:rPr>
              <a:t>Partnerships</a:t>
            </a:r>
            <a:endParaRPr sz="1500">
              <a:solidFill>
                <a:schemeClr val="dk1"/>
              </a:solidFill>
              <a:latin typeface="Calibri"/>
              <a:ea typeface="Calibri"/>
              <a:cs typeface="Calibri"/>
              <a:sym typeface="Calibri"/>
            </a:endParaRPr>
          </a:p>
        </p:txBody>
      </p:sp>
      <p:sp>
        <p:nvSpPr>
          <p:cNvPr id="664" name="Google Shape;664;p58"/>
          <p:cNvSpPr/>
          <p:nvPr/>
        </p:nvSpPr>
        <p:spPr>
          <a:xfrm>
            <a:off x="4846320" y="2514600"/>
            <a:ext cx="1645920" cy="192024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Calibri"/>
                <a:ea typeface="Calibri"/>
                <a:cs typeface="Calibri"/>
                <a:sym typeface="Calibri"/>
              </a:rPr>
              <a:t>Career programs open doors to workforce boards, employers &amp; grants</a:t>
            </a:r>
            <a:endParaRPr sz="1200">
              <a:solidFill>
                <a:schemeClr val="dk1"/>
              </a:solidFill>
              <a:latin typeface="Calibri"/>
              <a:ea typeface="Calibri"/>
              <a:cs typeface="Calibri"/>
              <a:sym typeface="Calibri"/>
            </a:endParaRPr>
          </a:p>
        </p:txBody>
      </p:sp>
      <p:sp>
        <p:nvSpPr>
          <p:cNvPr id="665" name="Google Shape;665;p58"/>
          <p:cNvSpPr/>
          <p:nvPr/>
        </p:nvSpPr>
        <p:spPr>
          <a:xfrm>
            <a:off x="6812280" y="2571750"/>
            <a:ext cx="1920240" cy="200025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58"/>
          <p:cNvSpPr/>
          <p:nvPr/>
        </p:nvSpPr>
        <p:spPr>
          <a:xfrm>
            <a:off x="6812280" y="2571750"/>
            <a:ext cx="64008" cy="2000250"/>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58"/>
          <p:cNvSpPr/>
          <p:nvPr/>
        </p:nvSpPr>
        <p:spPr>
          <a:xfrm>
            <a:off x="6995160" y="2693670"/>
            <a:ext cx="1645920" cy="41148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1500">
                <a:solidFill>
                  <a:srgbClr val="1A2035"/>
                </a:solidFill>
                <a:latin typeface="Calibri"/>
                <a:ea typeface="Calibri"/>
                <a:cs typeface="Calibri"/>
                <a:sym typeface="Calibri"/>
              </a:rPr>
              <a:t>Advocacy</a:t>
            </a:r>
            <a:endParaRPr sz="1500">
              <a:solidFill>
                <a:schemeClr val="dk1"/>
              </a:solidFill>
              <a:latin typeface="Calibri"/>
              <a:ea typeface="Calibri"/>
              <a:cs typeface="Calibri"/>
              <a:sym typeface="Calibri"/>
            </a:endParaRPr>
          </a:p>
        </p:txBody>
      </p:sp>
      <p:sp>
        <p:nvSpPr>
          <p:cNvPr id="668" name="Google Shape;668;p58"/>
          <p:cNvSpPr/>
          <p:nvPr/>
        </p:nvSpPr>
        <p:spPr>
          <a:xfrm>
            <a:off x="6995160" y="2514600"/>
            <a:ext cx="1645920" cy="192024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200">
                <a:solidFill>
                  <a:srgbClr val="4A5568"/>
                </a:solidFill>
                <a:latin typeface="Calibri"/>
                <a:ea typeface="Calibri"/>
                <a:cs typeface="Calibri"/>
                <a:sym typeface="Calibri"/>
              </a:rPr>
              <a:t>Measurable patron outcomes tell a powerful story to decision-makers</a:t>
            </a:r>
            <a:endParaRPr sz="1200">
              <a:solidFill>
                <a:schemeClr val="dk1"/>
              </a:solidFill>
              <a:latin typeface="Calibri"/>
              <a:ea typeface="Calibri"/>
              <a:cs typeface="Calibri"/>
              <a:sym typeface="Calibri"/>
            </a:endParaRPr>
          </a:p>
        </p:txBody>
      </p:sp>
      <p:pic>
        <p:nvPicPr>
          <p:cNvPr id="669" name="Google Shape;669;p58"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674" name="Shape 674"/>
        <p:cNvGrpSpPr/>
        <p:nvPr/>
      </p:nvGrpSpPr>
      <p:grpSpPr>
        <a:xfrm>
          <a:off x="0" y="0"/>
          <a:ext cx="0" cy="0"/>
          <a:chOff x="0" y="0"/>
          <a:chExt cx="0" cy="0"/>
        </a:xfrm>
      </p:grpSpPr>
      <p:sp>
        <p:nvSpPr>
          <p:cNvPr id="675" name="Google Shape;675;p59"/>
          <p:cNvSpPr/>
          <p:nvPr/>
        </p:nvSpPr>
        <p:spPr>
          <a:xfrm>
            <a:off x="0" y="0"/>
            <a:ext cx="9144000" cy="73152"/>
          </a:xfrm>
          <a:prstGeom prst="rect">
            <a:avLst/>
          </a:prstGeom>
          <a:solidFill>
            <a:srgbClr val="1D9E75"/>
          </a:solidFill>
          <a:ln cap="flat" cmpd="sng" w="12700">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59"/>
          <p:cNvSpPr/>
          <p:nvPr/>
        </p:nvSpPr>
        <p:spPr>
          <a:xfrm>
            <a:off x="457200" y="552450"/>
            <a:ext cx="8229600" cy="5943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Your Library Can Be a </a:t>
            </a:r>
            <a:endParaRPr sz="700"/>
          </a:p>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Career Launchpad</a:t>
            </a:r>
            <a:endParaRPr sz="700"/>
          </a:p>
        </p:txBody>
      </p:sp>
      <p:sp>
        <p:nvSpPr>
          <p:cNvPr id="677" name="Google Shape;677;p59"/>
          <p:cNvSpPr/>
          <p:nvPr/>
        </p:nvSpPr>
        <p:spPr>
          <a:xfrm>
            <a:off x="457200" y="1529334"/>
            <a:ext cx="347472" cy="347472"/>
          </a:xfrm>
          <a:prstGeom prst="ellipse">
            <a:avLst/>
          </a:prstGeom>
          <a:solidFill>
            <a:srgbClr val="1D9E75">
              <a:alpha val="25098"/>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59"/>
          <p:cNvSpPr/>
          <p:nvPr/>
        </p:nvSpPr>
        <p:spPr>
          <a:xfrm>
            <a:off x="457200" y="1529334"/>
            <a:ext cx="347472" cy="34747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1</a:t>
            </a:r>
            <a:endParaRPr sz="1200">
              <a:solidFill>
                <a:schemeClr val="dk1"/>
              </a:solidFill>
              <a:latin typeface="Calibri"/>
              <a:ea typeface="Calibri"/>
              <a:cs typeface="Calibri"/>
              <a:sym typeface="Calibri"/>
            </a:endParaRPr>
          </a:p>
        </p:txBody>
      </p:sp>
      <p:sp>
        <p:nvSpPr>
          <p:cNvPr id="679" name="Google Shape;679;p59"/>
          <p:cNvSpPr/>
          <p:nvPr/>
        </p:nvSpPr>
        <p:spPr>
          <a:xfrm>
            <a:off x="960120" y="1465326"/>
            <a:ext cx="77724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FFFFFF"/>
                </a:solidFill>
                <a:latin typeface="Lato"/>
                <a:ea typeface="Lato"/>
                <a:cs typeface="Lato"/>
                <a:sym typeface="Lato"/>
              </a:rPr>
              <a:t>Career support is not a departure from the library mission — it deepens it</a:t>
            </a:r>
            <a:endParaRPr sz="700"/>
          </a:p>
        </p:txBody>
      </p:sp>
      <p:sp>
        <p:nvSpPr>
          <p:cNvPr id="680" name="Google Shape;680;p59"/>
          <p:cNvSpPr/>
          <p:nvPr/>
        </p:nvSpPr>
        <p:spPr>
          <a:xfrm>
            <a:off x="457200" y="2190750"/>
            <a:ext cx="347472" cy="347472"/>
          </a:xfrm>
          <a:prstGeom prst="ellipse">
            <a:avLst/>
          </a:prstGeom>
          <a:solidFill>
            <a:srgbClr val="1D9E75">
              <a:alpha val="25098"/>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59"/>
          <p:cNvSpPr/>
          <p:nvPr/>
        </p:nvSpPr>
        <p:spPr>
          <a:xfrm>
            <a:off x="457200" y="2187702"/>
            <a:ext cx="347472" cy="34747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2</a:t>
            </a:r>
            <a:endParaRPr sz="1200">
              <a:solidFill>
                <a:schemeClr val="dk1"/>
              </a:solidFill>
              <a:latin typeface="Calibri"/>
              <a:ea typeface="Calibri"/>
              <a:cs typeface="Calibri"/>
              <a:sym typeface="Calibri"/>
            </a:endParaRPr>
          </a:p>
        </p:txBody>
      </p:sp>
      <p:sp>
        <p:nvSpPr>
          <p:cNvPr id="682" name="Google Shape;682;p59"/>
          <p:cNvSpPr/>
          <p:nvPr/>
        </p:nvSpPr>
        <p:spPr>
          <a:xfrm>
            <a:off x="960120" y="2123694"/>
            <a:ext cx="77724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FFFFFF"/>
                </a:solidFill>
                <a:latin typeface="Lato"/>
                <a:ea typeface="Lato"/>
                <a:cs typeface="Lato"/>
                <a:sym typeface="Lato"/>
              </a:rPr>
              <a:t>Job seekers need more than internet access — they need tools, guidance, and connections</a:t>
            </a:r>
            <a:endParaRPr sz="1400">
              <a:solidFill>
                <a:schemeClr val="dk1"/>
              </a:solidFill>
              <a:latin typeface="Lato"/>
              <a:ea typeface="Lato"/>
              <a:cs typeface="Lato"/>
              <a:sym typeface="Lato"/>
            </a:endParaRPr>
          </a:p>
        </p:txBody>
      </p:sp>
      <p:sp>
        <p:nvSpPr>
          <p:cNvPr id="683" name="Google Shape;683;p59"/>
          <p:cNvSpPr/>
          <p:nvPr/>
        </p:nvSpPr>
        <p:spPr>
          <a:xfrm>
            <a:off x="457200" y="2846070"/>
            <a:ext cx="347472" cy="347472"/>
          </a:xfrm>
          <a:prstGeom prst="ellipse">
            <a:avLst/>
          </a:prstGeom>
          <a:solidFill>
            <a:srgbClr val="1D9E75">
              <a:alpha val="25098"/>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59"/>
          <p:cNvSpPr/>
          <p:nvPr/>
        </p:nvSpPr>
        <p:spPr>
          <a:xfrm>
            <a:off x="457200" y="2846070"/>
            <a:ext cx="347472" cy="34747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3</a:t>
            </a:r>
            <a:endParaRPr sz="1200">
              <a:solidFill>
                <a:schemeClr val="dk1"/>
              </a:solidFill>
              <a:latin typeface="Calibri"/>
              <a:ea typeface="Calibri"/>
              <a:cs typeface="Calibri"/>
              <a:sym typeface="Calibri"/>
            </a:endParaRPr>
          </a:p>
        </p:txBody>
      </p:sp>
      <p:sp>
        <p:nvSpPr>
          <p:cNvPr id="685" name="Google Shape;685;p59"/>
          <p:cNvSpPr/>
          <p:nvPr/>
        </p:nvSpPr>
        <p:spPr>
          <a:xfrm>
            <a:off x="960120" y="2782062"/>
            <a:ext cx="77724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FFFFFF"/>
                </a:solidFill>
                <a:latin typeface="Lato"/>
                <a:ea typeface="Lato"/>
                <a:cs typeface="Lato"/>
                <a:sym typeface="Lato"/>
              </a:rPr>
              <a:t>Platforms like CareerShift put professional-grade resources in every patron's hands</a:t>
            </a:r>
            <a:endParaRPr sz="1400">
              <a:solidFill>
                <a:schemeClr val="dk1"/>
              </a:solidFill>
              <a:latin typeface="Lato"/>
              <a:ea typeface="Lato"/>
              <a:cs typeface="Lato"/>
              <a:sym typeface="Lato"/>
            </a:endParaRPr>
          </a:p>
        </p:txBody>
      </p:sp>
      <p:sp>
        <p:nvSpPr>
          <p:cNvPr id="686" name="Google Shape;686;p59"/>
          <p:cNvSpPr/>
          <p:nvPr/>
        </p:nvSpPr>
        <p:spPr>
          <a:xfrm>
            <a:off x="457200" y="3504438"/>
            <a:ext cx="347472" cy="347472"/>
          </a:xfrm>
          <a:prstGeom prst="ellipse">
            <a:avLst/>
          </a:prstGeom>
          <a:solidFill>
            <a:srgbClr val="1D9E75">
              <a:alpha val="25098"/>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59"/>
          <p:cNvSpPr/>
          <p:nvPr/>
        </p:nvSpPr>
        <p:spPr>
          <a:xfrm>
            <a:off x="457200" y="3504438"/>
            <a:ext cx="347472" cy="34747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4</a:t>
            </a:r>
            <a:endParaRPr sz="1200">
              <a:solidFill>
                <a:schemeClr val="dk1"/>
              </a:solidFill>
              <a:latin typeface="Calibri"/>
              <a:ea typeface="Calibri"/>
              <a:cs typeface="Calibri"/>
              <a:sym typeface="Calibri"/>
            </a:endParaRPr>
          </a:p>
        </p:txBody>
      </p:sp>
      <p:sp>
        <p:nvSpPr>
          <p:cNvPr id="688" name="Google Shape;688;p59"/>
          <p:cNvSpPr/>
          <p:nvPr/>
        </p:nvSpPr>
        <p:spPr>
          <a:xfrm>
            <a:off x="960120" y="3440430"/>
            <a:ext cx="77724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FFFFFF"/>
                </a:solidFill>
                <a:latin typeface="Lato"/>
                <a:ea typeface="Lato"/>
                <a:cs typeface="Lato"/>
                <a:sym typeface="Lato"/>
              </a:rPr>
              <a:t>Libraries that invest in workforce services build community trust and lasting relevance</a:t>
            </a:r>
            <a:endParaRPr sz="1400">
              <a:solidFill>
                <a:schemeClr val="dk1"/>
              </a:solidFill>
              <a:latin typeface="Lato"/>
              <a:ea typeface="Lato"/>
              <a:cs typeface="Lato"/>
              <a:sym typeface="Lato"/>
            </a:endParaRPr>
          </a:p>
        </p:txBody>
      </p:sp>
      <p:sp>
        <p:nvSpPr>
          <p:cNvPr id="689" name="Google Shape;689;p59"/>
          <p:cNvSpPr/>
          <p:nvPr/>
        </p:nvSpPr>
        <p:spPr>
          <a:xfrm>
            <a:off x="457200" y="4162806"/>
            <a:ext cx="347472" cy="347472"/>
          </a:xfrm>
          <a:prstGeom prst="ellipse">
            <a:avLst/>
          </a:prstGeom>
          <a:solidFill>
            <a:srgbClr val="1D9E75">
              <a:alpha val="25098"/>
            </a:srgbClr>
          </a:solidFill>
          <a:ln cap="flat" cmpd="sng" w="9525">
            <a:solidFill>
              <a:srgbClr val="1D9E7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59"/>
          <p:cNvSpPr/>
          <p:nvPr/>
        </p:nvSpPr>
        <p:spPr>
          <a:xfrm>
            <a:off x="457200" y="4162806"/>
            <a:ext cx="347472" cy="34747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1200">
                <a:solidFill>
                  <a:srgbClr val="1D9E75"/>
                </a:solidFill>
                <a:latin typeface="Calibri"/>
                <a:ea typeface="Calibri"/>
                <a:cs typeface="Calibri"/>
                <a:sym typeface="Calibri"/>
              </a:rPr>
              <a:t>5</a:t>
            </a:r>
            <a:endParaRPr sz="1200">
              <a:solidFill>
                <a:schemeClr val="dk1"/>
              </a:solidFill>
              <a:latin typeface="Calibri"/>
              <a:ea typeface="Calibri"/>
              <a:cs typeface="Calibri"/>
              <a:sym typeface="Calibri"/>
            </a:endParaRPr>
          </a:p>
        </p:txBody>
      </p:sp>
      <p:sp>
        <p:nvSpPr>
          <p:cNvPr id="691" name="Google Shape;691;p59"/>
          <p:cNvSpPr/>
          <p:nvPr/>
        </p:nvSpPr>
        <p:spPr>
          <a:xfrm>
            <a:off x="960120" y="4098798"/>
            <a:ext cx="7772400" cy="530352"/>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400">
                <a:solidFill>
                  <a:srgbClr val="FFFFFF"/>
                </a:solidFill>
                <a:latin typeface="Lato"/>
                <a:ea typeface="Lato"/>
                <a:cs typeface="Lato"/>
                <a:sym typeface="Lato"/>
              </a:rPr>
              <a:t>The time to act is now — your patrons are already asking</a:t>
            </a:r>
            <a:endParaRPr sz="1400">
              <a:solidFill>
                <a:schemeClr val="dk1"/>
              </a:solidFill>
              <a:latin typeface="Lato"/>
              <a:ea typeface="Lato"/>
              <a:cs typeface="Lato"/>
              <a:sym typeface="Lato"/>
            </a:endParaRPr>
          </a:p>
        </p:txBody>
      </p:sp>
      <p:sp>
        <p:nvSpPr>
          <p:cNvPr id="692" name="Google Shape;692;p59"/>
          <p:cNvSpPr/>
          <p:nvPr/>
        </p:nvSpPr>
        <p:spPr>
          <a:xfrm>
            <a:off x="2286000" y="4591050"/>
            <a:ext cx="4572000" cy="457200"/>
          </a:xfrm>
          <a:prstGeom prst="rect">
            <a:avLst/>
          </a:prstGeom>
          <a:noFill/>
          <a:ln>
            <a:noFill/>
          </a:ln>
        </p:spPr>
        <p:txBody>
          <a:bodyPr anchorCtr="0" anchor="ctr" bIns="22850" lIns="45725" spcFirstLastPara="1" rIns="45725" wrap="square" tIns="22850">
            <a:noAutofit/>
          </a:bodyPr>
          <a:lstStyle/>
          <a:p>
            <a:pPr indent="0" lvl="0" marL="0" marR="0" rtl="0" algn="ctr">
              <a:spcBef>
                <a:spcPts val="0"/>
              </a:spcBef>
              <a:spcAft>
                <a:spcPts val="0"/>
              </a:spcAft>
              <a:buNone/>
            </a:pPr>
            <a:r>
              <a:rPr b="1" lang="en" sz="1300">
                <a:solidFill>
                  <a:srgbClr val="1D9E75"/>
                </a:solidFill>
                <a:latin typeface="Calibri"/>
                <a:ea typeface="Calibri"/>
                <a:cs typeface="Calibri"/>
                <a:sym typeface="Calibri"/>
              </a:rPr>
              <a:t>Learn more at careershift.com/Solutions/Libraries</a:t>
            </a:r>
            <a:endParaRPr sz="1300">
              <a:solidFill>
                <a:schemeClr val="dk1"/>
              </a:solidFill>
              <a:latin typeface="Calibri"/>
              <a:ea typeface="Calibri"/>
              <a:cs typeface="Calibri"/>
              <a:sym typeface="Calibri"/>
            </a:endParaRPr>
          </a:p>
        </p:txBody>
      </p:sp>
      <p:pic>
        <p:nvPicPr>
          <p:cNvPr id="693" name="Google Shape;693;p59"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697" name="Shape 697"/>
        <p:cNvGrpSpPr/>
        <p:nvPr/>
      </p:nvGrpSpPr>
      <p:grpSpPr>
        <a:xfrm>
          <a:off x="0" y="0"/>
          <a:ext cx="0" cy="0"/>
          <a:chOff x="0" y="0"/>
          <a:chExt cx="0" cy="0"/>
        </a:xfrm>
      </p:grpSpPr>
      <p:grpSp>
        <p:nvGrpSpPr>
          <p:cNvPr id="698" name="Google Shape;698;p60"/>
          <p:cNvGrpSpPr/>
          <p:nvPr/>
        </p:nvGrpSpPr>
        <p:grpSpPr>
          <a:xfrm>
            <a:off x="628650" y="1370811"/>
            <a:ext cx="7886700" cy="3260317"/>
            <a:chOff x="0" y="3187"/>
            <a:chExt cx="15773400" cy="6520633"/>
          </a:xfrm>
        </p:grpSpPr>
        <p:sp>
          <p:nvSpPr>
            <p:cNvPr id="699" name="Google Shape;699;p60"/>
            <p:cNvSpPr/>
            <p:nvPr/>
          </p:nvSpPr>
          <p:spPr>
            <a:xfrm>
              <a:off x="0" y="93943"/>
              <a:ext cx="15773400" cy="3023203"/>
            </a:xfrm>
            <a:prstGeom prst="roundRect">
              <a:avLst>
                <a:gd fmla="val 10000" name="adj"/>
              </a:avLst>
            </a:prstGeom>
            <a:solidFill>
              <a:srgbClr val="F2F2F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0" name="Google Shape;700;p60"/>
            <p:cNvSpPr/>
            <p:nvPr/>
          </p:nvSpPr>
          <p:spPr>
            <a:xfrm>
              <a:off x="914518" y="683407"/>
              <a:ext cx="1662761" cy="1662761"/>
            </a:xfrm>
            <a:prstGeom prst="rect">
              <a:avLst/>
            </a:prstGeom>
            <a:no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1" name="Google Shape;701;p60"/>
            <p:cNvSpPr/>
            <p:nvPr/>
          </p:nvSpPr>
          <p:spPr>
            <a:xfrm>
              <a:off x="3491799" y="3187"/>
              <a:ext cx="12227963" cy="3023203"/>
            </a:xfrm>
            <a:prstGeom prst="rect">
              <a:avLst/>
            </a:prstGeom>
            <a:no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2" name="Google Shape;702;p60"/>
            <p:cNvSpPr txBox="1"/>
            <p:nvPr/>
          </p:nvSpPr>
          <p:spPr>
            <a:xfrm>
              <a:off x="3491799" y="3187"/>
              <a:ext cx="12227963" cy="3023203"/>
            </a:xfrm>
            <a:prstGeom prst="rect">
              <a:avLst/>
            </a:prstGeom>
            <a:noFill/>
            <a:ln>
              <a:noFill/>
            </a:ln>
          </p:spPr>
          <p:txBody>
            <a:bodyPr anchorCtr="0" anchor="ctr" bIns="159975" lIns="159975" spcFirstLastPara="1" rIns="159975" wrap="square" tIns="159975">
              <a:noAutofit/>
            </a:bodyPr>
            <a:lstStyle/>
            <a:p>
              <a:pPr indent="0" lvl="0" marL="0" marR="0" rtl="0" algn="l">
                <a:lnSpc>
                  <a:spcPct val="100000"/>
                </a:lnSpc>
                <a:spcBef>
                  <a:spcPts val="0"/>
                </a:spcBef>
                <a:spcAft>
                  <a:spcPts val="0"/>
                </a:spcAft>
                <a:buClr>
                  <a:schemeClr val="dk1"/>
                </a:buClr>
                <a:buSzPts val="1600"/>
                <a:buFont typeface="Lato"/>
                <a:buNone/>
              </a:pPr>
              <a:r>
                <a:rPr lang="en" sz="1600">
                  <a:solidFill>
                    <a:schemeClr val="dk1"/>
                  </a:solidFill>
                  <a:latin typeface="Lato"/>
                  <a:ea typeface="Lato"/>
                  <a:cs typeface="Lato"/>
                  <a:sym typeface="Lato"/>
                </a:rPr>
                <a:t>Careershift Analytics is an optional add-on module that builds on the Careershift Research platform. It provides aggregated job market data and trend analysis to help Libraries and Job Seekers to better understand demand, emerging career pathways, and workforce patterns over time.</a:t>
              </a:r>
              <a:endParaRPr sz="700"/>
            </a:p>
          </p:txBody>
        </p:sp>
        <p:sp>
          <p:nvSpPr>
            <p:cNvPr id="703" name="Google Shape;703;p60"/>
            <p:cNvSpPr/>
            <p:nvPr/>
          </p:nvSpPr>
          <p:spPr>
            <a:xfrm>
              <a:off x="0" y="3500617"/>
              <a:ext cx="15773400" cy="3023203"/>
            </a:xfrm>
            <a:prstGeom prst="roundRect">
              <a:avLst>
                <a:gd fmla="val 10000" name="adj"/>
              </a:avLst>
            </a:prstGeom>
            <a:solidFill>
              <a:srgbClr val="F2F2F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4" name="Google Shape;704;p60"/>
            <p:cNvSpPr/>
            <p:nvPr/>
          </p:nvSpPr>
          <p:spPr>
            <a:xfrm>
              <a:off x="914518" y="4180838"/>
              <a:ext cx="1662761" cy="1662761"/>
            </a:xfrm>
            <a:prstGeom prst="rect">
              <a:avLst/>
            </a:prstGeom>
            <a:no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5" name="Google Shape;705;p60"/>
            <p:cNvSpPr/>
            <p:nvPr/>
          </p:nvSpPr>
          <p:spPr>
            <a:xfrm>
              <a:off x="3491799" y="3500617"/>
              <a:ext cx="12227963" cy="3023203"/>
            </a:xfrm>
            <a:prstGeom prst="rect">
              <a:avLst/>
            </a:prstGeom>
            <a:no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6" name="Google Shape;706;p60"/>
            <p:cNvSpPr txBox="1"/>
            <p:nvPr/>
          </p:nvSpPr>
          <p:spPr>
            <a:xfrm>
              <a:off x="3491799" y="3500617"/>
              <a:ext cx="12227963" cy="3023203"/>
            </a:xfrm>
            <a:prstGeom prst="rect">
              <a:avLst/>
            </a:prstGeom>
            <a:noFill/>
            <a:ln>
              <a:noFill/>
            </a:ln>
          </p:spPr>
          <p:txBody>
            <a:bodyPr anchorCtr="0" anchor="ctr" bIns="159975" lIns="159975" spcFirstLastPara="1" rIns="159975" wrap="square" tIns="159975">
              <a:noAutofit/>
            </a:bodyPr>
            <a:lstStyle/>
            <a:p>
              <a:pPr indent="0" lvl="0" marL="0" marR="0" rtl="0" algn="l">
                <a:lnSpc>
                  <a:spcPct val="100000"/>
                </a:lnSpc>
                <a:spcBef>
                  <a:spcPts val="0"/>
                </a:spcBef>
                <a:spcAft>
                  <a:spcPts val="0"/>
                </a:spcAft>
                <a:buClr>
                  <a:schemeClr val="dk1"/>
                </a:buClr>
                <a:buSzPts val="1600"/>
                <a:buFont typeface="Lato"/>
                <a:buNone/>
              </a:pPr>
              <a:r>
                <a:rPr lang="en" sz="1600">
                  <a:solidFill>
                    <a:schemeClr val="dk1"/>
                  </a:solidFill>
                  <a:latin typeface="Lato"/>
                  <a:ea typeface="Lato"/>
                  <a:cs typeface="Lato"/>
                  <a:sym typeface="Lato"/>
                </a:rPr>
                <a:t>Analytics adds strategic insight to the foundational tools provided by Careershift Research – supporting planning, assessment, and data-informed decision-making.</a:t>
              </a:r>
              <a:endParaRPr sz="700"/>
            </a:p>
          </p:txBody>
        </p:sp>
      </p:grpSp>
      <p:sp>
        <p:nvSpPr>
          <p:cNvPr id="707" name="Google Shape;707;p60"/>
          <p:cNvSpPr/>
          <p:nvPr/>
        </p:nvSpPr>
        <p:spPr>
          <a:xfrm>
            <a:off x="457200" y="552450"/>
            <a:ext cx="8229600" cy="5943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Careershift Analytics </a:t>
            </a:r>
            <a:r>
              <a:rPr b="1" lang="en" sz="3000">
                <a:solidFill>
                  <a:schemeClr val="lt1"/>
                </a:solidFill>
                <a:latin typeface="Century Gothic"/>
                <a:ea typeface="Century Gothic"/>
                <a:cs typeface="Century Gothic"/>
                <a:sym typeface="Century Gothic"/>
              </a:rPr>
              <a:t>(</a:t>
            </a:r>
            <a:r>
              <a:rPr b="1" i="1" lang="en" sz="3000">
                <a:solidFill>
                  <a:schemeClr val="lt1"/>
                </a:solidFill>
                <a:latin typeface="Century Gothic"/>
                <a:ea typeface="Century Gothic"/>
                <a:cs typeface="Century Gothic"/>
                <a:sym typeface="Century Gothic"/>
              </a:rPr>
              <a:t>Coming</a:t>
            </a:r>
            <a:r>
              <a:rPr b="1" lang="en" sz="3000">
                <a:solidFill>
                  <a:schemeClr val="lt1"/>
                </a:solidFill>
                <a:latin typeface="Century Gothic"/>
                <a:ea typeface="Century Gothic"/>
                <a:cs typeface="Century Gothic"/>
                <a:sym typeface="Century Gothic"/>
              </a:rPr>
              <a:t> </a:t>
            </a:r>
            <a:r>
              <a:rPr b="1" i="1" lang="en" sz="3000">
                <a:solidFill>
                  <a:schemeClr val="lt1"/>
                </a:solidFill>
                <a:latin typeface="Century Gothic"/>
                <a:ea typeface="Century Gothic"/>
                <a:cs typeface="Century Gothic"/>
                <a:sym typeface="Century Gothic"/>
              </a:rPr>
              <a:t>Soon</a:t>
            </a:r>
            <a:r>
              <a:rPr b="1" lang="en" sz="3000">
                <a:solidFill>
                  <a:schemeClr val="lt1"/>
                </a:solidFill>
                <a:latin typeface="Century Gothic"/>
                <a:ea typeface="Century Gothic"/>
                <a:cs typeface="Century Gothic"/>
                <a:sym typeface="Century Gothic"/>
              </a:rPr>
              <a:t>)</a:t>
            </a:r>
            <a:endParaRPr b="1" sz="4100">
              <a:solidFill>
                <a:schemeClr val="lt1"/>
              </a:solidFill>
              <a:latin typeface="Century Gothic"/>
              <a:ea typeface="Century Gothic"/>
              <a:cs typeface="Century Gothic"/>
              <a:sym typeface="Century Gothic"/>
            </a:endParaRPr>
          </a:p>
        </p:txBody>
      </p:sp>
      <p:pic>
        <p:nvPicPr>
          <p:cNvPr id="708" name="Google Shape;708;p60"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712" name="Shape 712"/>
        <p:cNvGrpSpPr/>
        <p:nvPr/>
      </p:nvGrpSpPr>
      <p:grpSpPr>
        <a:xfrm>
          <a:off x="0" y="0"/>
          <a:ext cx="0" cy="0"/>
          <a:chOff x="0" y="0"/>
          <a:chExt cx="0" cy="0"/>
        </a:xfrm>
      </p:grpSpPr>
      <p:pic>
        <p:nvPicPr>
          <p:cNvPr descr="A screenshot of a computer&#10;&#10;AI-generated content may be incorrect." id="713" name="Google Shape;713;p61"/>
          <p:cNvPicPr preferRelativeResize="0"/>
          <p:nvPr/>
        </p:nvPicPr>
        <p:blipFill rotWithShape="1">
          <a:blip r:embed="rId3">
            <a:alphaModFix/>
          </a:blip>
          <a:srcRect b="35925" l="0" r="2" t="9177"/>
          <a:stretch/>
        </p:blipFill>
        <p:spPr>
          <a:xfrm>
            <a:off x="342900" y="342900"/>
            <a:ext cx="8458200" cy="4457700"/>
          </a:xfrm>
          <a:prstGeom prst="rect">
            <a:avLst/>
          </a:prstGeom>
          <a:noFill/>
          <a:ln>
            <a:noFill/>
          </a:ln>
        </p:spPr>
      </p:pic>
      <p:pic>
        <p:nvPicPr>
          <p:cNvPr id="714" name="Google Shape;714;p61" title="careershift-logo-white.png"/>
          <p:cNvPicPr preferRelativeResize="0"/>
          <p:nvPr/>
        </p:nvPicPr>
        <p:blipFill>
          <a:blip r:embed="rId4">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718" name="Shape 718"/>
        <p:cNvGrpSpPr/>
        <p:nvPr/>
      </p:nvGrpSpPr>
      <p:grpSpPr>
        <a:xfrm>
          <a:off x="0" y="0"/>
          <a:ext cx="0" cy="0"/>
          <a:chOff x="0" y="0"/>
          <a:chExt cx="0" cy="0"/>
        </a:xfrm>
      </p:grpSpPr>
      <p:pic>
        <p:nvPicPr>
          <p:cNvPr descr="A screenshot of a computer&#10;&#10;AI-generated content may be incorrect." id="719" name="Google Shape;719;p62"/>
          <p:cNvPicPr preferRelativeResize="0"/>
          <p:nvPr/>
        </p:nvPicPr>
        <p:blipFill rotWithShape="1">
          <a:blip r:embed="rId3">
            <a:alphaModFix/>
          </a:blip>
          <a:srcRect b="44959" l="0" r="2" t="0"/>
          <a:stretch/>
        </p:blipFill>
        <p:spPr>
          <a:xfrm>
            <a:off x="342900" y="342900"/>
            <a:ext cx="8458200" cy="4457700"/>
          </a:xfrm>
          <a:prstGeom prst="rect">
            <a:avLst/>
          </a:prstGeom>
          <a:noFill/>
          <a:ln>
            <a:noFill/>
          </a:ln>
        </p:spPr>
      </p:pic>
      <p:pic>
        <p:nvPicPr>
          <p:cNvPr id="720" name="Google Shape;720;p62" title="careershift-logo-white.png"/>
          <p:cNvPicPr preferRelativeResize="0"/>
          <p:nvPr/>
        </p:nvPicPr>
        <p:blipFill>
          <a:blip r:embed="rId4">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724" name="Shape 724"/>
        <p:cNvGrpSpPr/>
        <p:nvPr/>
      </p:nvGrpSpPr>
      <p:grpSpPr>
        <a:xfrm>
          <a:off x="0" y="0"/>
          <a:ext cx="0" cy="0"/>
          <a:chOff x="0" y="0"/>
          <a:chExt cx="0" cy="0"/>
        </a:xfrm>
      </p:grpSpPr>
      <p:pic>
        <p:nvPicPr>
          <p:cNvPr descr="A screenshot of a computer&#10;&#10;AI-generated content may be incorrect." id="725" name="Google Shape;725;p63"/>
          <p:cNvPicPr preferRelativeResize="0"/>
          <p:nvPr/>
        </p:nvPicPr>
        <p:blipFill rotWithShape="1">
          <a:blip r:embed="rId3">
            <a:alphaModFix/>
          </a:blip>
          <a:srcRect b="30731" l="0" r="2" t="14228"/>
          <a:stretch/>
        </p:blipFill>
        <p:spPr>
          <a:xfrm>
            <a:off x="342900" y="342900"/>
            <a:ext cx="8458200" cy="4457700"/>
          </a:xfrm>
          <a:prstGeom prst="rect">
            <a:avLst/>
          </a:prstGeom>
          <a:noFill/>
          <a:ln>
            <a:noFill/>
          </a:ln>
        </p:spPr>
      </p:pic>
      <p:pic>
        <p:nvPicPr>
          <p:cNvPr id="726" name="Google Shape;726;p63" title="careershift-logo-white.png"/>
          <p:cNvPicPr preferRelativeResize="0"/>
          <p:nvPr/>
        </p:nvPicPr>
        <p:blipFill>
          <a:blip r:embed="rId4">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4E80"/>
        </a:solidFill>
      </p:bgPr>
    </p:bg>
    <p:spTree>
      <p:nvGrpSpPr>
        <p:cNvPr id="730" name="Shape 730"/>
        <p:cNvGrpSpPr/>
        <p:nvPr/>
      </p:nvGrpSpPr>
      <p:grpSpPr>
        <a:xfrm>
          <a:off x="0" y="0"/>
          <a:ext cx="0" cy="0"/>
          <a:chOff x="0" y="0"/>
          <a:chExt cx="0" cy="0"/>
        </a:xfrm>
      </p:grpSpPr>
      <p:pic>
        <p:nvPicPr>
          <p:cNvPr descr="A screenshot of a computer&#10;&#10;AI-generated content may be incorrect." id="731" name="Google Shape;731;p64"/>
          <p:cNvPicPr preferRelativeResize="0"/>
          <p:nvPr/>
        </p:nvPicPr>
        <p:blipFill rotWithShape="1">
          <a:blip r:embed="rId3">
            <a:alphaModFix/>
          </a:blip>
          <a:srcRect b="45103" l="0" r="2" t="0"/>
          <a:stretch/>
        </p:blipFill>
        <p:spPr>
          <a:xfrm>
            <a:off x="342900" y="342900"/>
            <a:ext cx="8458200" cy="4457700"/>
          </a:xfrm>
          <a:prstGeom prst="rect">
            <a:avLst/>
          </a:prstGeom>
          <a:noFill/>
          <a:ln>
            <a:noFill/>
          </a:ln>
        </p:spPr>
      </p:pic>
      <p:pic>
        <p:nvPicPr>
          <p:cNvPr id="732" name="Google Shape;732;p64" title="careershift-logo-white.png"/>
          <p:cNvPicPr preferRelativeResize="0"/>
          <p:nvPr/>
        </p:nvPicPr>
        <p:blipFill>
          <a:blip r:embed="rId4">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188" name="Shape 188"/>
        <p:cNvGrpSpPr/>
        <p:nvPr/>
      </p:nvGrpSpPr>
      <p:grpSpPr>
        <a:xfrm>
          <a:off x="0" y="0"/>
          <a:ext cx="0" cy="0"/>
          <a:chOff x="0" y="0"/>
          <a:chExt cx="0" cy="0"/>
        </a:xfrm>
      </p:grpSpPr>
      <p:sp>
        <p:nvSpPr>
          <p:cNvPr id="189" name="Google Shape;189;p29"/>
          <p:cNvSpPr/>
          <p:nvPr/>
        </p:nvSpPr>
        <p:spPr>
          <a:xfrm>
            <a:off x="457200" y="274320"/>
            <a:ext cx="73152" cy="594360"/>
          </a:xfrm>
          <a:prstGeom prst="rect">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29"/>
          <p:cNvSpPr/>
          <p:nvPr/>
        </p:nvSpPr>
        <p:spPr>
          <a:xfrm>
            <a:off x="640080" y="274320"/>
            <a:ext cx="8732520" cy="5943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Job Seeker Experience</a:t>
            </a:r>
            <a:endParaRPr sz="700"/>
          </a:p>
        </p:txBody>
      </p:sp>
      <p:sp>
        <p:nvSpPr>
          <p:cNvPr id="191" name="Google Shape;191;p29"/>
          <p:cNvSpPr/>
          <p:nvPr/>
        </p:nvSpPr>
        <p:spPr>
          <a:xfrm>
            <a:off x="457200" y="1005840"/>
            <a:ext cx="8229600" cy="82296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chemeClr val="lt1"/>
                </a:solidFill>
                <a:latin typeface="Lato"/>
                <a:ea typeface="Lato"/>
                <a:cs typeface="Lato"/>
                <a:sym typeface="Lato"/>
              </a:rPr>
              <a:t>Landing page and Registration</a:t>
            </a:r>
            <a:endParaRPr sz="1800">
              <a:latin typeface="Lato Light"/>
              <a:ea typeface="Lato Light"/>
              <a:cs typeface="Lato Light"/>
              <a:sym typeface="Lato Light"/>
            </a:endParaRPr>
          </a:p>
        </p:txBody>
      </p:sp>
      <p:pic>
        <p:nvPicPr>
          <p:cNvPr id="192" name="Google Shape;192;p29"/>
          <p:cNvPicPr preferRelativeResize="0"/>
          <p:nvPr/>
        </p:nvPicPr>
        <p:blipFill rotWithShape="1">
          <a:blip r:embed="rId3">
            <a:alphaModFix/>
          </a:blip>
          <a:srcRect b="0" l="0" r="0" t="0"/>
          <a:stretch/>
        </p:blipFill>
        <p:spPr>
          <a:xfrm>
            <a:off x="457200" y="2349688"/>
            <a:ext cx="2854375" cy="1620551"/>
          </a:xfrm>
          <a:prstGeom prst="rect">
            <a:avLst/>
          </a:prstGeom>
          <a:noFill/>
          <a:ln cap="flat" cmpd="sng" w="9525">
            <a:solidFill>
              <a:srgbClr val="1B3867"/>
            </a:solidFill>
            <a:prstDash val="solid"/>
            <a:round/>
            <a:headEnd len="sm" w="sm" type="none"/>
            <a:tailEnd len="sm" w="sm" type="none"/>
          </a:ln>
        </p:spPr>
      </p:pic>
      <p:pic>
        <p:nvPicPr>
          <p:cNvPr id="193" name="Google Shape;193;p29"/>
          <p:cNvPicPr preferRelativeResize="0"/>
          <p:nvPr/>
        </p:nvPicPr>
        <p:blipFill rotWithShape="1">
          <a:blip r:embed="rId4">
            <a:alphaModFix/>
          </a:blip>
          <a:srcRect b="0" l="0" r="0" t="0"/>
          <a:stretch/>
        </p:blipFill>
        <p:spPr>
          <a:xfrm>
            <a:off x="3776276" y="1740101"/>
            <a:ext cx="4910527" cy="2839725"/>
          </a:xfrm>
          <a:prstGeom prst="rect">
            <a:avLst/>
          </a:prstGeom>
          <a:noFill/>
          <a:ln cap="flat" cmpd="sng" w="9525">
            <a:solidFill>
              <a:srgbClr val="1B3867"/>
            </a:solidFill>
            <a:prstDash val="solid"/>
            <a:round/>
            <a:headEnd len="sm" w="sm" type="none"/>
            <a:tailEnd len="sm" w="sm" type="none"/>
          </a:ln>
        </p:spPr>
      </p:pic>
      <p:pic>
        <p:nvPicPr>
          <p:cNvPr id="194" name="Google Shape;194;p29" title="careershift-logo-white.png"/>
          <p:cNvPicPr preferRelativeResize="0"/>
          <p:nvPr/>
        </p:nvPicPr>
        <p:blipFill>
          <a:blip r:embed="rId5">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199" name="Shape 199"/>
        <p:cNvGrpSpPr/>
        <p:nvPr/>
      </p:nvGrpSpPr>
      <p:grpSpPr>
        <a:xfrm>
          <a:off x="0" y="0"/>
          <a:ext cx="0" cy="0"/>
          <a:chOff x="0" y="0"/>
          <a:chExt cx="0" cy="0"/>
        </a:xfrm>
      </p:grpSpPr>
      <p:sp>
        <p:nvSpPr>
          <p:cNvPr id="200" name="Google Shape;200;p30"/>
          <p:cNvSpPr/>
          <p:nvPr/>
        </p:nvSpPr>
        <p:spPr>
          <a:xfrm>
            <a:off x="457200" y="274320"/>
            <a:ext cx="73200" cy="594300"/>
          </a:xfrm>
          <a:prstGeom prst="rect">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30"/>
          <p:cNvSpPr/>
          <p:nvPr/>
        </p:nvSpPr>
        <p:spPr>
          <a:xfrm>
            <a:off x="640080" y="274320"/>
            <a:ext cx="8732400" cy="5943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Job Seeker Experience</a:t>
            </a:r>
            <a:endParaRPr sz="700"/>
          </a:p>
        </p:txBody>
      </p:sp>
      <p:sp>
        <p:nvSpPr>
          <p:cNvPr id="202" name="Google Shape;202;p30"/>
          <p:cNvSpPr/>
          <p:nvPr/>
        </p:nvSpPr>
        <p:spPr>
          <a:xfrm>
            <a:off x="457200" y="1005840"/>
            <a:ext cx="82296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chemeClr val="lt1"/>
                </a:solidFill>
                <a:latin typeface="Lato"/>
                <a:ea typeface="Lato"/>
                <a:cs typeface="Lato"/>
                <a:sym typeface="Lato"/>
              </a:rPr>
              <a:t>The Dashboard: </a:t>
            </a:r>
            <a:r>
              <a:rPr lang="en" sz="1800">
                <a:solidFill>
                  <a:schemeClr val="lt1"/>
                </a:solidFill>
                <a:latin typeface="Lato Light"/>
                <a:ea typeface="Lato Light"/>
                <a:cs typeface="Lato Light"/>
                <a:sym typeface="Lato Light"/>
              </a:rPr>
              <a:t>clean, intuitive, and built around calls to action </a:t>
            </a:r>
            <a:endParaRPr sz="1800">
              <a:latin typeface="Lato Light"/>
              <a:ea typeface="Lato Light"/>
              <a:cs typeface="Lato Light"/>
              <a:sym typeface="Lato Light"/>
            </a:endParaRPr>
          </a:p>
        </p:txBody>
      </p:sp>
      <p:pic>
        <p:nvPicPr>
          <p:cNvPr id="203" name="Google Shape;203;p30"/>
          <p:cNvPicPr preferRelativeResize="0"/>
          <p:nvPr/>
        </p:nvPicPr>
        <p:blipFill rotWithShape="1">
          <a:blip r:embed="rId3">
            <a:alphaModFix/>
          </a:blip>
          <a:srcRect b="0" l="0" r="0" t="0"/>
          <a:stretch/>
        </p:blipFill>
        <p:spPr>
          <a:xfrm>
            <a:off x="530400" y="1747353"/>
            <a:ext cx="6198427" cy="3139751"/>
          </a:xfrm>
          <a:prstGeom prst="rect">
            <a:avLst/>
          </a:prstGeom>
          <a:noFill/>
          <a:ln cap="flat" cmpd="sng" w="9525">
            <a:solidFill>
              <a:srgbClr val="1B3867"/>
            </a:solidFill>
            <a:prstDash val="solid"/>
            <a:round/>
            <a:headEnd len="sm" w="sm" type="none"/>
            <a:tailEnd len="sm" w="sm" type="none"/>
          </a:ln>
        </p:spPr>
      </p:pic>
      <p:pic>
        <p:nvPicPr>
          <p:cNvPr id="204" name="Google Shape;204;p30" title="careershift-logo-white.png"/>
          <p:cNvPicPr preferRelativeResize="0"/>
          <p:nvPr/>
        </p:nvPicPr>
        <p:blipFill>
          <a:blip r:embed="rId4">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209" name="Shape 209"/>
        <p:cNvGrpSpPr/>
        <p:nvPr/>
      </p:nvGrpSpPr>
      <p:grpSpPr>
        <a:xfrm>
          <a:off x="0" y="0"/>
          <a:ext cx="0" cy="0"/>
          <a:chOff x="0" y="0"/>
          <a:chExt cx="0" cy="0"/>
        </a:xfrm>
      </p:grpSpPr>
      <p:sp>
        <p:nvSpPr>
          <p:cNvPr id="210" name="Google Shape;210;p31"/>
          <p:cNvSpPr/>
          <p:nvPr/>
        </p:nvSpPr>
        <p:spPr>
          <a:xfrm>
            <a:off x="457200" y="274320"/>
            <a:ext cx="73200" cy="594300"/>
          </a:xfrm>
          <a:prstGeom prst="rect">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31"/>
          <p:cNvSpPr/>
          <p:nvPr/>
        </p:nvSpPr>
        <p:spPr>
          <a:xfrm>
            <a:off x="640080" y="274320"/>
            <a:ext cx="8732400" cy="5943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Job Seeker Experience</a:t>
            </a:r>
            <a:endParaRPr sz="4100"/>
          </a:p>
        </p:txBody>
      </p:sp>
      <p:sp>
        <p:nvSpPr>
          <p:cNvPr id="212" name="Google Shape;212;p31"/>
          <p:cNvSpPr/>
          <p:nvPr/>
        </p:nvSpPr>
        <p:spPr>
          <a:xfrm>
            <a:off x="457200" y="1005840"/>
            <a:ext cx="84993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chemeClr val="lt1"/>
                </a:solidFill>
                <a:latin typeface="Lato"/>
                <a:ea typeface="Lato"/>
                <a:cs typeface="Lato"/>
                <a:sym typeface="Lato"/>
              </a:rPr>
              <a:t>Navigation</a:t>
            </a:r>
            <a:endParaRPr sz="1800">
              <a:latin typeface="Lato"/>
              <a:ea typeface="Lato"/>
              <a:cs typeface="Lato"/>
              <a:sym typeface="Lato"/>
            </a:endParaRPr>
          </a:p>
        </p:txBody>
      </p:sp>
      <p:sp>
        <p:nvSpPr>
          <p:cNvPr id="213" name="Google Shape;213;p31"/>
          <p:cNvSpPr/>
          <p:nvPr/>
        </p:nvSpPr>
        <p:spPr>
          <a:xfrm>
            <a:off x="457200" y="1975100"/>
            <a:ext cx="4921200" cy="5148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31"/>
          <p:cNvSpPr/>
          <p:nvPr/>
        </p:nvSpPr>
        <p:spPr>
          <a:xfrm>
            <a:off x="594360" y="2132389"/>
            <a:ext cx="201300" cy="201300"/>
          </a:xfrm>
          <a:prstGeom prst="ellipse">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31"/>
          <p:cNvSpPr/>
          <p:nvPr/>
        </p:nvSpPr>
        <p:spPr>
          <a:xfrm>
            <a:off x="960120" y="1892046"/>
            <a:ext cx="7498200" cy="640200"/>
          </a:xfrm>
          <a:prstGeom prst="rect">
            <a:avLst/>
          </a:prstGeom>
          <a:noFill/>
          <a:ln>
            <a:noFill/>
          </a:ln>
        </p:spPr>
        <p:txBody>
          <a:bodyPr anchorCtr="0" anchor="ctr" bIns="22850" lIns="45725" spcFirstLastPara="1" rIns="45725" wrap="square" tIns="22850">
            <a:noAutofit/>
          </a:bodyPr>
          <a:lstStyle/>
          <a:p>
            <a:pPr indent="0" lvl="0" marL="0" rtl="0" algn="l">
              <a:lnSpc>
                <a:spcPct val="115000"/>
              </a:lnSpc>
              <a:spcBef>
                <a:spcPts val="0"/>
              </a:spcBef>
              <a:spcAft>
                <a:spcPts val="0"/>
              </a:spcAft>
              <a:buSzPts val="1100"/>
              <a:buNone/>
            </a:pPr>
            <a:r>
              <a:rPr lang="en" sz="1600">
                <a:solidFill>
                  <a:srgbClr val="1A2035"/>
                </a:solidFill>
                <a:latin typeface="Lato"/>
                <a:ea typeface="Lato"/>
                <a:cs typeface="Lato"/>
                <a:sym typeface="Lato"/>
              </a:rPr>
              <a:t>Single, left-side navigation menu bar</a:t>
            </a:r>
            <a:endParaRPr sz="1600">
              <a:solidFill>
                <a:srgbClr val="1A2035"/>
              </a:solidFill>
              <a:latin typeface="Lato"/>
              <a:ea typeface="Lato"/>
              <a:cs typeface="Lato"/>
              <a:sym typeface="Lato"/>
            </a:endParaRPr>
          </a:p>
        </p:txBody>
      </p:sp>
      <p:sp>
        <p:nvSpPr>
          <p:cNvPr id="216" name="Google Shape;216;p31"/>
          <p:cNvSpPr/>
          <p:nvPr/>
        </p:nvSpPr>
        <p:spPr>
          <a:xfrm>
            <a:off x="457200" y="2715775"/>
            <a:ext cx="4921200" cy="5148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31"/>
          <p:cNvSpPr/>
          <p:nvPr/>
        </p:nvSpPr>
        <p:spPr>
          <a:xfrm>
            <a:off x="594360" y="2870454"/>
            <a:ext cx="201300" cy="201300"/>
          </a:xfrm>
          <a:prstGeom prst="ellipse">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31"/>
          <p:cNvSpPr/>
          <p:nvPr/>
        </p:nvSpPr>
        <p:spPr>
          <a:xfrm>
            <a:off x="960125" y="2641850"/>
            <a:ext cx="4418400" cy="6402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solidFill>
                  <a:srgbClr val="1A2035"/>
                </a:solidFill>
                <a:latin typeface="Lato"/>
                <a:ea typeface="Lato"/>
                <a:cs typeface="Lato"/>
                <a:sym typeface="Lato"/>
              </a:rPr>
              <a:t>Same job, contact, and company search features</a:t>
            </a:r>
            <a:endParaRPr sz="700"/>
          </a:p>
        </p:txBody>
      </p:sp>
      <p:sp>
        <p:nvSpPr>
          <p:cNvPr id="219" name="Google Shape;219;p31"/>
          <p:cNvSpPr/>
          <p:nvPr/>
        </p:nvSpPr>
        <p:spPr>
          <a:xfrm>
            <a:off x="457200" y="3454363"/>
            <a:ext cx="4921200" cy="5148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31"/>
          <p:cNvSpPr/>
          <p:nvPr/>
        </p:nvSpPr>
        <p:spPr>
          <a:xfrm>
            <a:off x="594360" y="3655491"/>
            <a:ext cx="201300" cy="201300"/>
          </a:xfrm>
          <a:prstGeom prst="ellipse">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31"/>
          <p:cNvSpPr/>
          <p:nvPr/>
        </p:nvSpPr>
        <p:spPr>
          <a:xfrm>
            <a:off x="960120" y="3391662"/>
            <a:ext cx="7498200" cy="6402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600">
                <a:latin typeface="Lato"/>
                <a:ea typeface="Lato"/>
                <a:cs typeface="Lato"/>
                <a:sym typeface="Lato"/>
              </a:rPr>
              <a:t>Same saved searches capability to jump in where </a:t>
            </a:r>
            <a:endParaRPr sz="1600">
              <a:latin typeface="Lato"/>
              <a:ea typeface="Lato"/>
              <a:cs typeface="Lato"/>
              <a:sym typeface="Lato"/>
            </a:endParaRPr>
          </a:p>
          <a:p>
            <a:pPr indent="0" lvl="0" marL="0" marR="0" rtl="0" algn="l">
              <a:spcBef>
                <a:spcPts val="0"/>
              </a:spcBef>
              <a:spcAft>
                <a:spcPts val="0"/>
              </a:spcAft>
              <a:buNone/>
            </a:pPr>
            <a:r>
              <a:rPr lang="en" sz="1600">
                <a:latin typeface="Lato"/>
                <a:ea typeface="Lato"/>
                <a:cs typeface="Lato"/>
                <a:sym typeface="Lato"/>
              </a:rPr>
              <a:t>you left off</a:t>
            </a:r>
            <a:endParaRPr sz="1600">
              <a:latin typeface="Lato"/>
              <a:ea typeface="Lato"/>
              <a:cs typeface="Lato"/>
              <a:sym typeface="Lato"/>
            </a:endParaRPr>
          </a:p>
        </p:txBody>
      </p:sp>
      <p:sp>
        <p:nvSpPr>
          <p:cNvPr id="222" name="Google Shape;222;p31"/>
          <p:cNvSpPr/>
          <p:nvPr/>
        </p:nvSpPr>
        <p:spPr>
          <a:xfrm>
            <a:off x="457200" y="4215375"/>
            <a:ext cx="4921200" cy="514800"/>
          </a:xfrm>
          <a:prstGeom prst="rect">
            <a:avLst/>
          </a:prstGeom>
          <a:solidFill>
            <a:srgbClr val="FFFFFF"/>
          </a:solidFill>
          <a:ln cap="flat" cmpd="sng" w="9525">
            <a:solidFill>
              <a:srgbClr val="E2E8F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31"/>
          <p:cNvSpPr/>
          <p:nvPr/>
        </p:nvSpPr>
        <p:spPr>
          <a:xfrm>
            <a:off x="594360" y="4370070"/>
            <a:ext cx="201300" cy="201300"/>
          </a:xfrm>
          <a:prstGeom prst="ellipse">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31"/>
          <p:cNvSpPr/>
          <p:nvPr/>
        </p:nvSpPr>
        <p:spPr>
          <a:xfrm>
            <a:off x="960120" y="4141470"/>
            <a:ext cx="7498200" cy="640200"/>
          </a:xfrm>
          <a:prstGeom prst="rect">
            <a:avLst/>
          </a:prstGeom>
          <a:noFill/>
          <a:ln>
            <a:noFill/>
          </a:ln>
        </p:spPr>
        <p:txBody>
          <a:bodyPr anchorCtr="0" anchor="ctr" bIns="22850" lIns="45725" spcFirstLastPara="1" rIns="45725" wrap="square" tIns="22850">
            <a:noAutofit/>
          </a:bodyPr>
          <a:lstStyle/>
          <a:p>
            <a:pPr indent="0" lvl="0" marL="0" rtl="0" algn="l">
              <a:spcBef>
                <a:spcPts val="0"/>
              </a:spcBef>
              <a:spcAft>
                <a:spcPts val="0"/>
              </a:spcAft>
              <a:buClr>
                <a:schemeClr val="dk1"/>
              </a:buClr>
              <a:buFont typeface="Arial"/>
              <a:buNone/>
            </a:pPr>
            <a:r>
              <a:rPr lang="en" sz="1600">
                <a:solidFill>
                  <a:srgbClr val="1A2035"/>
                </a:solidFill>
                <a:latin typeface="Lato"/>
                <a:ea typeface="Lato"/>
                <a:cs typeface="Lato"/>
                <a:sym typeface="Lato"/>
              </a:rPr>
              <a:t>New Tasks feature</a:t>
            </a:r>
            <a:endParaRPr sz="700">
              <a:solidFill>
                <a:schemeClr val="dk1"/>
              </a:solidFill>
            </a:endParaRPr>
          </a:p>
        </p:txBody>
      </p:sp>
      <p:pic>
        <p:nvPicPr>
          <p:cNvPr id="225" name="Google Shape;225;p31"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pic>
        <p:nvPicPr>
          <p:cNvPr id="226" name="Google Shape;226;p31" title="Screenshot 2026-04-29 at 1.31.04 PM.png"/>
          <p:cNvPicPr preferRelativeResize="0"/>
          <p:nvPr/>
        </p:nvPicPr>
        <p:blipFill>
          <a:blip r:embed="rId4">
            <a:alphaModFix/>
          </a:blip>
          <a:stretch>
            <a:fillRect/>
          </a:stretch>
        </p:blipFill>
        <p:spPr>
          <a:xfrm>
            <a:off x="5608747" y="1154513"/>
            <a:ext cx="988676" cy="3614874"/>
          </a:xfrm>
          <a:prstGeom prst="rect">
            <a:avLst/>
          </a:prstGeom>
          <a:noFill/>
          <a:ln>
            <a:noFill/>
          </a:ln>
        </p:spPr>
      </p:pic>
      <p:pic>
        <p:nvPicPr>
          <p:cNvPr id="227" name="Google Shape;227;p31" title="Screenshot 2026-04-29 at 1.32.42 PM.png"/>
          <p:cNvPicPr preferRelativeResize="0"/>
          <p:nvPr/>
        </p:nvPicPr>
        <p:blipFill>
          <a:blip r:embed="rId5">
            <a:alphaModFix/>
          </a:blip>
          <a:stretch>
            <a:fillRect/>
          </a:stretch>
        </p:blipFill>
        <p:spPr>
          <a:xfrm>
            <a:off x="6827650" y="1937150"/>
            <a:ext cx="1808251" cy="2049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232" name="Shape 232"/>
        <p:cNvGrpSpPr/>
        <p:nvPr/>
      </p:nvGrpSpPr>
      <p:grpSpPr>
        <a:xfrm>
          <a:off x="0" y="0"/>
          <a:ext cx="0" cy="0"/>
          <a:chOff x="0" y="0"/>
          <a:chExt cx="0" cy="0"/>
        </a:xfrm>
      </p:grpSpPr>
      <p:sp>
        <p:nvSpPr>
          <p:cNvPr id="233" name="Google Shape;233;p32"/>
          <p:cNvSpPr/>
          <p:nvPr/>
        </p:nvSpPr>
        <p:spPr>
          <a:xfrm>
            <a:off x="457200" y="274320"/>
            <a:ext cx="73200" cy="594300"/>
          </a:xfrm>
          <a:prstGeom prst="rect">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32"/>
          <p:cNvSpPr/>
          <p:nvPr/>
        </p:nvSpPr>
        <p:spPr>
          <a:xfrm>
            <a:off x="640080" y="274320"/>
            <a:ext cx="8732400" cy="5943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Job Seeker Experience</a:t>
            </a:r>
            <a:endParaRPr sz="700"/>
          </a:p>
        </p:txBody>
      </p:sp>
      <p:sp>
        <p:nvSpPr>
          <p:cNvPr id="235" name="Google Shape;235;p32"/>
          <p:cNvSpPr/>
          <p:nvPr/>
        </p:nvSpPr>
        <p:spPr>
          <a:xfrm>
            <a:off x="457200" y="1005840"/>
            <a:ext cx="82296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chemeClr val="lt1"/>
                </a:solidFill>
                <a:latin typeface="Lato"/>
                <a:ea typeface="Lato"/>
                <a:cs typeface="Lato"/>
                <a:sym typeface="Lato"/>
              </a:rPr>
              <a:t>Job Search: </a:t>
            </a:r>
            <a:r>
              <a:rPr lang="en" sz="1800">
                <a:solidFill>
                  <a:schemeClr val="lt1"/>
                </a:solidFill>
                <a:latin typeface="Lato Light"/>
                <a:ea typeface="Lato Light"/>
                <a:cs typeface="Lato Light"/>
                <a:sym typeface="Lato Light"/>
              </a:rPr>
              <a:t>Job listings database refreshed every 24 hours from millions of original company sources as well as aggregate job sites from 15 countries</a:t>
            </a:r>
            <a:endParaRPr sz="1800">
              <a:solidFill>
                <a:schemeClr val="lt1"/>
              </a:solidFill>
              <a:latin typeface="Lato Light"/>
              <a:ea typeface="Lato Light"/>
              <a:cs typeface="Lato Light"/>
              <a:sym typeface="Lato Light"/>
            </a:endParaRPr>
          </a:p>
        </p:txBody>
      </p:sp>
      <p:pic>
        <p:nvPicPr>
          <p:cNvPr id="236" name="Google Shape;236;p32"/>
          <p:cNvPicPr preferRelativeResize="0"/>
          <p:nvPr/>
        </p:nvPicPr>
        <p:blipFill rotWithShape="1">
          <a:blip r:embed="rId3">
            <a:alphaModFix/>
          </a:blip>
          <a:srcRect b="0" l="0" r="0" t="0"/>
          <a:stretch/>
        </p:blipFill>
        <p:spPr>
          <a:xfrm>
            <a:off x="530400" y="1828751"/>
            <a:ext cx="6243773" cy="3179350"/>
          </a:xfrm>
          <a:prstGeom prst="rect">
            <a:avLst/>
          </a:prstGeom>
          <a:noFill/>
          <a:ln cap="flat" cmpd="sng" w="9525">
            <a:solidFill>
              <a:srgbClr val="1B3867"/>
            </a:solidFill>
            <a:prstDash val="solid"/>
            <a:round/>
            <a:headEnd len="sm" w="sm" type="none"/>
            <a:tailEnd len="sm" w="sm" type="none"/>
          </a:ln>
        </p:spPr>
      </p:pic>
      <p:pic>
        <p:nvPicPr>
          <p:cNvPr id="237" name="Google Shape;237;p32" title="careershift-logo-white.png"/>
          <p:cNvPicPr preferRelativeResize="0"/>
          <p:nvPr/>
        </p:nvPicPr>
        <p:blipFill>
          <a:blip r:embed="rId4">
            <a:alphaModFix/>
          </a:blip>
          <a:stretch>
            <a:fillRect/>
          </a:stretch>
        </p:blipFill>
        <p:spPr>
          <a:xfrm>
            <a:off x="7362938" y="4740006"/>
            <a:ext cx="1687849" cy="28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242" name="Shape 242"/>
        <p:cNvGrpSpPr/>
        <p:nvPr/>
      </p:nvGrpSpPr>
      <p:grpSpPr>
        <a:xfrm>
          <a:off x="0" y="0"/>
          <a:ext cx="0" cy="0"/>
          <a:chOff x="0" y="0"/>
          <a:chExt cx="0" cy="0"/>
        </a:xfrm>
      </p:grpSpPr>
      <p:sp>
        <p:nvSpPr>
          <p:cNvPr id="243" name="Google Shape;243;p33"/>
          <p:cNvSpPr/>
          <p:nvPr/>
        </p:nvSpPr>
        <p:spPr>
          <a:xfrm>
            <a:off x="457200" y="274320"/>
            <a:ext cx="73200" cy="594300"/>
          </a:xfrm>
          <a:prstGeom prst="rect">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33"/>
          <p:cNvSpPr/>
          <p:nvPr/>
        </p:nvSpPr>
        <p:spPr>
          <a:xfrm>
            <a:off x="640080" y="274320"/>
            <a:ext cx="8732400" cy="5943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Job Seeker Experience</a:t>
            </a:r>
            <a:endParaRPr sz="700"/>
          </a:p>
        </p:txBody>
      </p:sp>
      <p:sp>
        <p:nvSpPr>
          <p:cNvPr id="245" name="Google Shape;245;p33"/>
          <p:cNvSpPr/>
          <p:nvPr/>
        </p:nvSpPr>
        <p:spPr>
          <a:xfrm>
            <a:off x="457200" y="1005840"/>
            <a:ext cx="82296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chemeClr val="lt1"/>
                </a:solidFill>
                <a:latin typeface="Lato"/>
                <a:ea typeface="Lato"/>
                <a:cs typeface="Lato"/>
                <a:sym typeface="Lato"/>
              </a:rPr>
              <a:t>Contact Search: </a:t>
            </a:r>
            <a:r>
              <a:rPr lang="en" sz="1800">
                <a:solidFill>
                  <a:schemeClr val="lt1"/>
                </a:solidFill>
                <a:latin typeface="Lato Light"/>
                <a:ea typeface="Lato Light"/>
                <a:cs typeface="Lato Light"/>
                <a:sym typeface="Lato Light"/>
              </a:rPr>
              <a:t>Global contact database of more than 600M professional profiles, 300M with direct emails, representing professionals at all organizational levels</a:t>
            </a:r>
            <a:endParaRPr sz="1800">
              <a:solidFill>
                <a:schemeClr val="lt1"/>
              </a:solidFill>
              <a:latin typeface="Lato Light"/>
              <a:ea typeface="Lato Light"/>
              <a:cs typeface="Lato Light"/>
              <a:sym typeface="Lato Light"/>
            </a:endParaRPr>
          </a:p>
        </p:txBody>
      </p:sp>
      <p:pic>
        <p:nvPicPr>
          <p:cNvPr id="246" name="Google Shape;246;p33"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pic>
        <p:nvPicPr>
          <p:cNvPr id="247" name="Google Shape;247;p33"/>
          <p:cNvPicPr preferRelativeResize="0"/>
          <p:nvPr/>
        </p:nvPicPr>
        <p:blipFill rotWithShape="1">
          <a:blip r:embed="rId4">
            <a:alphaModFix/>
          </a:blip>
          <a:srcRect b="0" l="0" r="0" t="0"/>
          <a:stretch/>
        </p:blipFill>
        <p:spPr>
          <a:xfrm>
            <a:off x="530401" y="1828751"/>
            <a:ext cx="5906700" cy="3002550"/>
          </a:xfrm>
          <a:prstGeom prst="rect">
            <a:avLst/>
          </a:prstGeom>
          <a:noFill/>
          <a:ln cap="flat" cmpd="sng" w="9525">
            <a:solidFill>
              <a:srgbClr val="1B3867"/>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E80"/>
        </a:solidFill>
      </p:bgPr>
    </p:bg>
    <p:spTree>
      <p:nvGrpSpPr>
        <p:cNvPr id="252" name="Shape 252"/>
        <p:cNvGrpSpPr/>
        <p:nvPr/>
      </p:nvGrpSpPr>
      <p:grpSpPr>
        <a:xfrm>
          <a:off x="0" y="0"/>
          <a:ext cx="0" cy="0"/>
          <a:chOff x="0" y="0"/>
          <a:chExt cx="0" cy="0"/>
        </a:xfrm>
      </p:grpSpPr>
      <p:sp>
        <p:nvSpPr>
          <p:cNvPr id="253" name="Google Shape;253;p34"/>
          <p:cNvSpPr/>
          <p:nvPr/>
        </p:nvSpPr>
        <p:spPr>
          <a:xfrm>
            <a:off x="457200" y="274320"/>
            <a:ext cx="73200" cy="594300"/>
          </a:xfrm>
          <a:prstGeom prst="rect">
            <a:avLst/>
          </a:prstGeom>
          <a:solidFill>
            <a:srgbClr val="185FA5"/>
          </a:solidFill>
          <a:ln cap="flat" cmpd="sng" w="12700">
            <a:solidFill>
              <a:srgbClr val="185FA5"/>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34"/>
          <p:cNvSpPr/>
          <p:nvPr/>
        </p:nvSpPr>
        <p:spPr>
          <a:xfrm>
            <a:off x="640080" y="274320"/>
            <a:ext cx="8732400" cy="5943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b="1" lang="en" sz="4100">
                <a:solidFill>
                  <a:schemeClr val="lt1"/>
                </a:solidFill>
                <a:latin typeface="Century Gothic"/>
                <a:ea typeface="Century Gothic"/>
                <a:cs typeface="Century Gothic"/>
                <a:sym typeface="Century Gothic"/>
              </a:rPr>
              <a:t>Job Seeker Experience</a:t>
            </a:r>
            <a:endParaRPr sz="700"/>
          </a:p>
        </p:txBody>
      </p:sp>
      <p:sp>
        <p:nvSpPr>
          <p:cNvPr id="255" name="Google Shape;255;p34"/>
          <p:cNvSpPr/>
          <p:nvPr/>
        </p:nvSpPr>
        <p:spPr>
          <a:xfrm>
            <a:off x="457200" y="1005840"/>
            <a:ext cx="8229600" cy="822900"/>
          </a:xfrm>
          <a:prstGeom prst="rect">
            <a:avLst/>
          </a:prstGeom>
          <a:no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rPr lang="en" sz="1800">
                <a:solidFill>
                  <a:schemeClr val="lt1"/>
                </a:solidFill>
                <a:latin typeface="Lato"/>
                <a:ea typeface="Lato"/>
                <a:cs typeface="Lato"/>
                <a:sym typeface="Lato"/>
              </a:rPr>
              <a:t>Generate Outreach: </a:t>
            </a:r>
            <a:r>
              <a:rPr lang="en" sz="1800">
                <a:solidFill>
                  <a:schemeClr val="lt1"/>
                </a:solidFill>
                <a:latin typeface="Lato Light"/>
                <a:ea typeface="Lato Light"/>
                <a:cs typeface="Lato Light"/>
                <a:sym typeface="Lato Light"/>
              </a:rPr>
              <a:t>Help compose targeted outreach based on the contact’s profile, a job description, and additional context provided by the user</a:t>
            </a:r>
            <a:endParaRPr sz="1800">
              <a:solidFill>
                <a:schemeClr val="lt1"/>
              </a:solidFill>
              <a:latin typeface="Lato Light"/>
              <a:ea typeface="Lato Light"/>
              <a:cs typeface="Lato Light"/>
              <a:sym typeface="Lato Light"/>
            </a:endParaRPr>
          </a:p>
        </p:txBody>
      </p:sp>
      <p:pic>
        <p:nvPicPr>
          <p:cNvPr id="256" name="Google Shape;256;p34" title="careershift-logo-white.png"/>
          <p:cNvPicPr preferRelativeResize="0"/>
          <p:nvPr/>
        </p:nvPicPr>
        <p:blipFill>
          <a:blip r:embed="rId3">
            <a:alphaModFix/>
          </a:blip>
          <a:stretch>
            <a:fillRect/>
          </a:stretch>
        </p:blipFill>
        <p:spPr>
          <a:xfrm>
            <a:off x="7362938" y="4740006"/>
            <a:ext cx="1687849" cy="286800"/>
          </a:xfrm>
          <a:prstGeom prst="rect">
            <a:avLst/>
          </a:prstGeom>
          <a:noFill/>
          <a:ln>
            <a:noFill/>
          </a:ln>
        </p:spPr>
      </p:pic>
      <p:pic>
        <p:nvPicPr>
          <p:cNvPr id="257" name="Google Shape;257;p34" title="Screenshot 2026-04-29 at 1.39.21 PM.png"/>
          <p:cNvPicPr preferRelativeResize="0"/>
          <p:nvPr/>
        </p:nvPicPr>
        <p:blipFill>
          <a:blip r:embed="rId4">
            <a:alphaModFix/>
          </a:blip>
          <a:stretch>
            <a:fillRect/>
          </a:stretch>
        </p:blipFill>
        <p:spPr>
          <a:xfrm>
            <a:off x="530400" y="1828740"/>
            <a:ext cx="3859950" cy="3009961"/>
          </a:xfrm>
          <a:prstGeom prst="rect">
            <a:avLst/>
          </a:prstGeom>
          <a:noFill/>
          <a:ln>
            <a:noFill/>
          </a:ln>
        </p:spPr>
      </p:pic>
      <p:pic>
        <p:nvPicPr>
          <p:cNvPr id="258" name="Google Shape;258;p34" title="Screenshot 2026-04-29 at 1.39.43 PM.png"/>
          <p:cNvPicPr preferRelativeResize="0"/>
          <p:nvPr/>
        </p:nvPicPr>
        <p:blipFill>
          <a:blip r:embed="rId5">
            <a:alphaModFix/>
          </a:blip>
          <a:stretch>
            <a:fillRect/>
          </a:stretch>
        </p:blipFill>
        <p:spPr>
          <a:xfrm>
            <a:off x="4683897" y="1965975"/>
            <a:ext cx="2853303" cy="27740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