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Century Gothic Paneuropean Bold" panose="020B0702020202020204" pitchFamily="34" charset="0"/>
      <p:regular r:id="rId3"/>
      <p:bold r:id="rId4"/>
    </p:embeddedFont>
    <p:embeddedFont>
      <p:font typeface="Lato" panose="020F0502020204030203" pitchFamily="34" charset="77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21" autoAdjust="0"/>
  </p:normalViewPr>
  <p:slideViewPr>
    <p:cSldViewPr>
      <p:cViewPr varScale="1">
        <p:scale>
          <a:sx n="82" d="100"/>
          <a:sy n="82" d="100"/>
        </p:scale>
        <p:origin x="337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6185"/>
            <a:ext cx="7772400" cy="3541577"/>
            <a:chOff x="0" y="0"/>
            <a:chExt cx="10363200" cy="4722103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377" r="843" b="30807"/>
            <a:stretch>
              <a:fillRect/>
            </a:stretch>
          </p:blipFill>
          <p:spPr>
            <a:xfrm>
              <a:off x="0" y="0"/>
              <a:ext cx="10363200" cy="4722103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9130614"/>
            <a:ext cx="7772400" cy="1035271"/>
            <a:chOff x="0" y="0"/>
            <a:chExt cx="2960914" cy="39438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960914" cy="394389"/>
            </a:xfrm>
            <a:custGeom>
              <a:avLst/>
              <a:gdLst/>
              <a:ahLst/>
              <a:cxnLst/>
              <a:rect l="l" t="t" r="r" b="b"/>
              <a:pathLst>
                <a:path w="2960914" h="394389">
                  <a:moveTo>
                    <a:pt x="0" y="0"/>
                  </a:moveTo>
                  <a:lnTo>
                    <a:pt x="2960914" y="0"/>
                  </a:lnTo>
                  <a:lnTo>
                    <a:pt x="2960914" y="394389"/>
                  </a:lnTo>
                  <a:lnTo>
                    <a:pt x="0" y="394389"/>
                  </a:lnTo>
                  <a:close/>
                </a:path>
              </a:pathLst>
            </a:custGeom>
            <a:solidFill>
              <a:srgbClr val="00397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960914" cy="451539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286573" y="2607430"/>
            <a:ext cx="2901314" cy="4698484"/>
          </a:xfrm>
          <a:custGeom>
            <a:avLst/>
            <a:gdLst/>
            <a:ahLst/>
            <a:cxnLst/>
            <a:rect l="l" t="t" r="r" b="b"/>
            <a:pathLst>
              <a:path w="2901314" h="4698484">
                <a:moveTo>
                  <a:pt x="0" y="0"/>
                </a:moveTo>
                <a:lnTo>
                  <a:pt x="2901313" y="0"/>
                </a:lnTo>
                <a:lnTo>
                  <a:pt x="2901313" y="4698484"/>
                </a:lnTo>
                <a:lnTo>
                  <a:pt x="0" y="46984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737229" y="8689494"/>
            <a:ext cx="130180" cy="130180"/>
          </a:xfrm>
          <a:custGeom>
            <a:avLst/>
            <a:gdLst/>
            <a:ahLst/>
            <a:cxnLst/>
            <a:rect l="l" t="t" r="r" b="b"/>
            <a:pathLst>
              <a:path w="130180" h="130180">
                <a:moveTo>
                  <a:pt x="0" y="0"/>
                </a:moveTo>
                <a:lnTo>
                  <a:pt x="130180" y="0"/>
                </a:lnTo>
                <a:lnTo>
                  <a:pt x="130180" y="130179"/>
                </a:lnTo>
                <a:lnTo>
                  <a:pt x="0" y="130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3117217" y="4799755"/>
            <a:ext cx="737909" cy="737909"/>
          </a:xfrm>
          <a:custGeom>
            <a:avLst/>
            <a:gdLst/>
            <a:ahLst/>
            <a:cxnLst/>
            <a:rect l="l" t="t" r="r" b="b"/>
            <a:pathLst>
              <a:path w="737909" h="737909">
                <a:moveTo>
                  <a:pt x="0" y="0"/>
                </a:moveTo>
                <a:lnTo>
                  <a:pt x="737909" y="0"/>
                </a:lnTo>
                <a:lnTo>
                  <a:pt x="737909" y="737908"/>
                </a:lnTo>
                <a:lnTo>
                  <a:pt x="0" y="737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3117217" y="5907404"/>
            <a:ext cx="737909" cy="737909"/>
          </a:xfrm>
          <a:custGeom>
            <a:avLst/>
            <a:gdLst/>
            <a:ahLst/>
            <a:cxnLst/>
            <a:rect l="l" t="t" r="r" b="b"/>
            <a:pathLst>
              <a:path w="737909" h="737909">
                <a:moveTo>
                  <a:pt x="0" y="0"/>
                </a:moveTo>
                <a:lnTo>
                  <a:pt x="737909" y="0"/>
                </a:lnTo>
                <a:lnTo>
                  <a:pt x="737909" y="737909"/>
                </a:lnTo>
                <a:lnTo>
                  <a:pt x="0" y="73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3117217" y="7016788"/>
            <a:ext cx="737909" cy="737909"/>
          </a:xfrm>
          <a:custGeom>
            <a:avLst/>
            <a:gdLst/>
            <a:ahLst/>
            <a:cxnLst/>
            <a:rect l="l" t="t" r="r" b="b"/>
            <a:pathLst>
              <a:path w="737909" h="737909">
                <a:moveTo>
                  <a:pt x="0" y="0"/>
                </a:moveTo>
                <a:lnTo>
                  <a:pt x="737909" y="0"/>
                </a:lnTo>
                <a:lnTo>
                  <a:pt x="737909" y="737908"/>
                </a:lnTo>
                <a:lnTo>
                  <a:pt x="0" y="7379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3117217" y="8104434"/>
            <a:ext cx="737909" cy="737909"/>
          </a:xfrm>
          <a:custGeom>
            <a:avLst/>
            <a:gdLst/>
            <a:ahLst/>
            <a:cxnLst/>
            <a:rect l="l" t="t" r="r" b="b"/>
            <a:pathLst>
              <a:path w="737909" h="737909">
                <a:moveTo>
                  <a:pt x="0" y="0"/>
                </a:moveTo>
                <a:lnTo>
                  <a:pt x="737909" y="0"/>
                </a:lnTo>
                <a:lnTo>
                  <a:pt x="737909" y="737909"/>
                </a:lnTo>
                <a:lnTo>
                  <a:pt x="0" y="7379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0" y="-104073"/>
            <a:ext cx="7772400" cy="969287"/>
            <a:chOff x="0" y="0"/>
            <a:chExt cx="2960914" cy="36925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960914" cy="369252"/>
            </a:xfrm>
            <a:custGeom>
              <a:avLst/>
              <a:gdLst/>
              <a:ahLst/>
              <a:cxnLst/>
              <a:rect l="l" t="t" r="r" b="b"/>
              <a:pathLst>
                <a:path w="2960914" h="369252">
                  <a:moveTo>
                    <a:pt x="0" y="0"/>
                  </a:moveTo>
                  <a:lnTo>
                    <a:pt x="2960914" y="0"/>
                  </a:lnTo>
                  <a:lnTo>
                    <a:pt x="2960914" y="369252"/>
                  </a:lnTo>
                  <a:lnTo>
                    <a:pt x="0" y="369252"/>
                  </a:lnTo>
                  <a:close/>
                </a:path>
              </a:pathLst>
            </a:custGeom>
            <a:solidFill>
              <a:srgbClr val="00397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960914" cy="426402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732961" y="44395"/>
            <a:ext cx="4486378" cy="672351"/>
          </a:xfrm>
          <a:custGeom>
            <a:avLst/>
            <a:gdLst/>
            <a:ahLst/>
            <a:cxnLst/>
            <a:rect l="l" t="t" r="r" b="b"/>
            <a:pathLst>
              <a:path w="4486378" h="672351">
                <a:moveTo>
                  <a:pt x="0" y="0"/>
                </a:moveTo>
                <a:lnTo>
                  <a:pt x="4486378" y="0"/>
                </a:lnTo>
                <a:lnTo>
                  <a:pt x="4486378" y="672351"/>
                </a:lnTo>
                <a:lnTo>
                  <a:pt x="0" y="6723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3607196" y="3811058"/>
            <a:ext cx="4054980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40"/>
              </a:lnSpc>
              <a:spcBef>
                <a:spcPct val="0"/>
              </a:spcBef>
            </a:pPr>
            <a:r>
              <a:rPr lang="en-US" sz="2400" b="1">
                <a:solidFill>
                  <a:srgbClr val="302823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4 STEPS TO NETWORKING AND JOB SEARCH SUCCESS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3976150" y="4581948"/>
            <a:ext cx="3796250" cy="955715"/>
            <a:chOff x="0" y="0"/>
            <a:chExt cx="5061666" cy="1274287"/>
          </a:xfrm>
        </p:grpSpPr>
        <p:sp>
          <p:nvSpPr>
            <p:cNvPr id="19" name="TextBox 19"/>
            <p:cNvSpPr txBox="1"/>
            <p:nvPr/>
          </p:nvSpPr>
          <p:spPr>
            <a:xfrm>
              <a:off x="0" y="-161925"/>
              <a:ext cx="2271640" cy="475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19"/>
                </a:lnSpc>
              </a:pPr>
              <a:r>
                <a:rPr lang="en-US" sz="1599" b="1">
                  <a:solidFill>
                    <a:srgbClr val="302823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Research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365813"/>
              <a:ext cx="5061666" cy="9084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  <a:spcBef>
                  <a:spcPct val="0"/>
                </a:spcBef>
              </a:pPr>
              <a:r>
                <a:rPr lang="en-US" sz="1299">
                  <a:solidFill>
                    <a:srgbClr val="302823"/>
                  </a:solidFill>
                  <a:latin typeface="Lato"/>
                  <a:ea typeface="Lato"/>
                  <a:cs typeface="Lato"/>
                  <a:sym typeface="Lato"/>
                </a:rPr>
                <a:t>Get oriented fast. Search 653K+ employers, spot who's actually hiring, and dig into salary, growth, and open roles before you ever apply.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38731" y="4281589"/>
            <a:ext cx="2388460" cy="2186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73"/>
              </a:lnSpc>
            </a:pPr>
            <a:r>
              <a:rPr lang="en-US" sz="2480" b="1">
                <a:solidFill>
                  <a:srgbClr val="003976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Build your network and find hidden job opportunities with Careershift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11612" y="7237171"/>
            <a:ext cx="1842700" cy="813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3"/>
              </a:lnSpc>
            </a:pPr>
            <a:r>
              <a:rPr lang="en-US" sz="5700" b="1">
                <a:solidFill>
                  <a:srgbClr val="365DAB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70%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5987" y="8044764"/>
            <a:ext cx="1953949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"/>
              </a:lnSpc>
            </a:pPr>
            <a:r>
              <a:rPr lang="en-US" sz="1900">
                <a:solidFill>
                  <a:srgbClr val="302823"/>
                </a:solidFill>
                <a:latin typeface="Lato"/>
                <a:ea typeface="Lato"/>
                <a:cs typeface="Lato"/>
                <a:sym typeface="Lato"/>
              </a:rPr>
              <a:t>of jobs aren’t published on public job boards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87918" y="2884384"/>
            <a:ext cx="954186" cy="90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3"/>
              </a:lnSpc>
            </a:pPr>
            <a:r>
              <a:rPr lang="en-US" sz="1766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[Insert School Logo]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3976150" y="5802066"/>
            <a:ext cx="3796250" cy="727115"/>
            <a:chOff x="0" y="0"/>
            <a:chExt cx="5061666" cy="969487"/>
          </a:xfrm>
        </p:grpSpPr>
        <p:sp>
          <p:nvSpPr>
            <p:cNvPr id="26" name="TextBox 26"/>
            <p:cNvSpPr txBox="1"/>
            <p:nvPr/>
          </p:nvSpPr>
          <p:spPr>
            <a:xfrm>
              <a:off x="0" y="-161925"/>
              <a:ext cx="2271640" cy="475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19"/>
                </a:lnSpc>
              </a:pPr>
              <a:r>
                <a:rPr lang="en-US" sz="1599" b="1">
                  <a:solidFill>
                    <a:srgbClr val="302823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Network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365813"/>
              <a:ext cx="5061666" cy="6036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  <a:spcBef>
                  <a:spcPct val="0"/>
                </a:spcBef>
              </a:pPr>
              <a:r>
                <a:rPr lang="en-US" sz="1299">
                  <a:solidFill>
                    <a:srgbClr val="302823"/>
                  </a:solidFill>
                  <a:latin typeface="Lato"/>
                  <a:ea typeface="Lato"/>
                  <a:cs typeface="Lato"/>
                  <a:sym typeface="Lato"/>
                </a:rPr>
                <a:t>Reach the right people with 220M+ verified contacts. Your existing network shouldn’t limit you.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976150" y="6738731"/>
            <a:ext cx="3796250" cy="1184315"/>
            <a:chOff x="0" y="0"/>
            <a:chExt cx="5061666" cy="1579087"/>
          </a:xfrm>
        </p:grpSpPr>
        <p:sp>
          <p:nvSpPr>
            <p:cNvPr id="29" name="TextBox 29"/>
            <p:cNvSpPr txBox="1"/>
            <p:nvPr/>
          </p:nvSpPr>
          <p:spPr>
            <a:xfrm>
              <a:off x="0" y="-161925"/>
              <a:ext cx="2271640" cy="475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19"/>
                </a:lnSpc>
              </a:pPr>
              <a:r>
                <a:rPr lang="en-US" sz="1599" b="1">
                  <a:solidFill>
                    <a:srgbClr val="302823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Connect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365813"/>
              <a:ext cx="5061666" cy="12132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  <a:spcBef>
                  <a:spcPct val="0"/>
                </a:spcBef>
              </a:pPr>
              <a:r>
                <a:rPr lang="en-US" sz="1299">
                  <a:solidFill>
                    <a:srgbClr val="302823"/>
                  </a:solidFill>
                  <a:latin typeface="Lato"/>
                  <a:ea typeface="Lato"/>
                  <a:cs typeface="Lato"/>
                  <a:sym typeface="Lato"/>
                </a:rPr>
                <a:t>Turn a cold email into a warm introduction. Generate a tailored outreach message for any contact, pull in a saved job for context, and send – without the awkward first draft.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976150" y="8044764"/>
            <a:ext cx="3796250" cy="955715"/>
            <a:chOff x="0" y="0"/>
            <a:chExt cx="5061666" cy="1274287"/>
          </a:xfrm>
        </p:grpSpPr>
        <p:sp>
          <p:nvSpPr>
            <p:cNvPr id="32" name="TextBox 32"/>
            <p:cNvSpPr txBox="1"/>
            <p:nvPr/>
          </p:nvSpPr>
          <p:spPr>
            <a:xfrm>
              <a:off x="0" y="-161925"/>
              <a:ext cx="2271640" cy="4751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19"/>
                </a:lnSpc>
              </a:pPr>
              <a:r>
                <a:rPr lang="en-US" sz="1599" b="1">
                  <a:solidFill>
                    <a:srgbClr val="302823"/>
                  </a:solidFill>
                  <a:latin typeface="Century Gothic Paneuropean Bold"/>
                  <a:ea typeface="Century Gothic Paneuropean Bold"/>
                  <a:cs typeface="Century Gothic Paneuropean Bold"/>
                  <a:sym typeface="Century Gothic Paneuropean Bold"/>
                </a:rPr>
                <a:t>Target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365813"/>
              <a:ext cx="5061666" cy="9084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19"/>
                </a:lnSpc>
                <a:spcBef>
                  <a:spcPct val="0"/>
                </a:spcBef>
              </a:pPr>
              <a:r>
                <a:rPr lang="en-US" sz="1299">
                  <a:solidFill>
                    <a:srgbClr val="302823"/>
                  </a:solidFill>
                  <a:latin typeface="Lato"/>
                  <a:ea typeface="Lato"/>
                  <a:cs typeface="Lato"/>
                  <a:sym typeface="Lato"/>
                </a:rPr>
                <a:t>Search 10M+ jobs and surface hidden roles at companies that match your goals – posted or not. Go beyond the job board.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3886200" y="9285424"/>
            <a:ext cx="3459770" cy="678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400" b="1">
                <a:solidFill>
                  <a:srgbClr val="FFFFFF"/>
                </a:solidFill>
                <a:latin typeface="Century Gothic Paneuropean Bold"/>
                <a:ea typeface="Century Gothic Paneuropean Bold"/>
                <a:cs typeface="Century Gothic Paneuropean Bold"/>
                <a:sym typeface="Century Gothic Paneuropean Bold"/>
              </a:rPr>
              <a:t>SIGN UP FOR FREE AT YOUR CAREER CENTER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5987" y="9243060"/>
            <a:ext cx="2730185" cy="609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3"/>
              </a:lnSpc>
            </a:pPr>
            <a:r>
              <a:rPr lang="en-US" sz="1766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[Insert QR Code or Career Center Info]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</Words>
  <Application>Microsoft Macintosh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Century Gothic Paneuropean Bold</vt:lpstr>
      <vt:lpstr>Calibri</vt:lpstr>
      <vt:lpstr>Lato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Careershift Promotion for Students Flyer</dc:title>
  <cp:lastModifiedBy>Kirsten Lorenzen</cp:lastModifiedBy>
  <cp:revision>2</cp:revision>
  <dcterms:created xsi:type="dcterms:W3CDTF">2006-08-16T00:00:00Z</dcterms:created>
  <dcterms:modified xsi:type="dcterms:W3CDTF">2026-08-18T15:48:23Z</dcterms:modified>
  <dc:identifier>DAHHrMgfXjQ</dc:identifier>
</cp:coreProperties>
</file>